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Lst>
  <p:sldSz cx="18288000" cy="10287000"/>
  <p:notesSz cx="6858000" cy="9144000"/>
  <p:embeddedFontLst>
    <p:embeddedFont>
      <p:font typeface="Calibri" panose="020F0502020204030204" pitchFamily="34" charset="0"/>
      <p:regular r:id="rId48"/>
      <p:bold r:id="rId49"/>
      <p:italic r:id="rId50"/>
      <p:boldItalic r:id="rId51"/>
    </p:embeddedFont>
    <p:embeddedFont>
      <p:font typeface="Crimson Pro" pitchFamily="2" charset="77"/>
      <p:regular r:id="rId52"/>
      <p:bold r:id="rId53"/>
      <p:italic r:id="rId54"/>
      <p:boldItalic r:id="rId55"/>
    </p:embeddedFont>
    <p:embeddedFont>
      <p:font typeface="Nunito" pitchFamily="2" charset="77"/>
      <p:regular r:id="rId56"/>
      <p:bold r:id="rId57"/>
      <p:boldItalic r:id="rId58"/>
    </p:embeddedFont>
    <p:embeddedFont>
      <p:font typeface="Oswald" pitchFamily="2" charset="77"/>
      <p:regular r:id="rId59"/>
      <p:bold r:id="rId6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1" roundtripDataSignature="AMtx7mi1GjhrH3ackvQcokOrtWyIYvqRm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023C8F1-DAF3-4F1D-B1CD-E00B02B70C96}">
  <a:tblStyle styleId="{D023C8F1-DAF3-4F1D-B1CD-E00B02B70C96}"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59"/>
  </p:normalViewPr>
  <p:slideViewPr>
    <p:cSldViewPr snapToGrid="0">
      <p:cViewPr varScale="1">
        <p:scale>
          <a:sx n="73" d="100"/>
          <a:sy n="73" d="100"/>
        </p:scale>
        <p:origin x="680" y="21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58" Type="http://schemas.openxmlformats.org/officeDocument/2006/relationships/font" Target="fonts/font11.fntdata"/><Relationship Id="rId5" Type="http://schemas.openxmlformats.org/officeDocument/2006/relationships/slide" Target="slides/slide4.xml"/><Relationship Id="rId61" Type="http://customschemas.google.com/relationships/presentationmetadata" Target="meta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schemas.openxmlformats.org/officeDocument/2006/relationships/font" Target="fonts/font9.fntdata"/><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2.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7.fntdata"/><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57" Type="http://schemas.openxmlformats.org/officeDocument/2006/relationships/font" Target="fonts/font10.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60" Type="http://schemas.openxmlformats.org/officeDocument/2006/relationships/font" Target="fonts/font13.fntdata"/><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0" name="Google Shape;180;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0" name="Google Shape;190;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8" name="Google Shape;208;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9" name="Google Shape;219;p1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2" name="Google Shape;242;p1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2" name="Google Shape;252;p1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1" name="Google Shape;261;p1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4" name="Google Shape;284;p1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5" name="Google Shape;295;p1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8" name="Google Shape;318;p1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5" name="Google Shape;95;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7" name="Google Shape;327;p2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0" name="Google Shape;350;p2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p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0" name="Google Shape;360;p2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83" name="Google Shape;383;p2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93" name="Google Shape;393;p2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p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2" name="Google Shape;402;p2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22" name="Google Shape;422;p2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p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32" name="Google Shape;432;p2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p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54" name="Google Shape;454;p2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p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66" name="Google Shape;466;p2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p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84" name="Google Shape;484;p3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p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94" name="Google Shape;494;p3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Google Shape;501;p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02" name="Google Shape;502;p3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p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08" name="Google Shape;508;p3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3"/>
        <p:cNvGrpSpPr/>
        <p:nvPr/>
      </p:nvGrpSpPr>
      <p:grpSpPr>
        <a:xfrm>
          <a:off x="0" y="0"/>
          <a:ext cx="0" cy="0"/>
          <a:chOff x="0" y="0"/>
          <a:chExt cx="0" cy="0"/>
        </a:xfrm>
      </p:grpSpPr>
      <p:sp>
        <p:nvSpPr>
          <p:cNvPr id="514" name="Google Shape;514;p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5" name="Google Shape;515;p3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
        <p:cNvGrpSpPr/>
        <p:nvPr/>
      </p:nvGrpSpPr>
      <p:grpSpPr>
        <a:xfrm>
          <a:off x="0" y="0"/>
          <a:ext cx="0" cy="0"/>
          <a:chOff x="0" y="0"/>
          <a:chExt cx="0" cy="0"/>
        </a:xfrm>
      </p:grpSpPr>
      <p:sp>
        <p:nvSpPr>
          <p:cNvPr id="521" name="Google Shape;521;p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22" name="Google Shape;522;p3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p:cNvGrpSpPr/>
        <p:nvPr/>
      </p:nvGrpSpPr>
      <p:grpSpPr>
        <a:xfrm>
          <a:off x="0" y="0"/>
          <a:ext cx="0" cy="0"/>
          <a:chOff x="0" y="0"/>
          <a:chExt cx="0" cy="0"/>
        </a:xfrm>
      </p:grpSpPr>
      <p:sp>
        <p:nvSpPr>
          <p:cNvPr id="528" name="Google Shape;528;p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29" name="Google Shape;529;p3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
        <p:cNvGrpSpPr/>
        <p:nvPr/>
      </p:nvGrpSpPr>
      <p:grpSpPr>
        <a:xfrm>
          <a:off x="0" y="0"/>
          <a:ext cx="0" cy="0"/>
          <a:chOff x="0" y="0"/>
          <a:chExt cx="0" cy="0"/>
        </a:xfrm>
      </p:grpSpPr>
      <p:sp>
        <p:nvSpPr>
          <p:cNvPr id="539" name="Google Shape;539;p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40" name="Google Shape;540;p3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
        <p:cNvGrpSpPr/>
        <p:nvPr/>
      </p:nvGrpSpPr>
      <p:grpSpPr>
        <a:xfrm>
          <a:off x="0" y="0"/>
          <a:ext cx="0" cy="0"/>
          <a:chOff x="0" y="0"/>
          <a:chExt cx="0" cy="0"/>
        </a:xfrm>
      </p:grpSpPr>
      <p:sp>
        <p:nvSpPr>
          <p:cNvPr id="557" name="Google Shape;557;p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58" name="Google Shape;558;p3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p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72" name="Google Shape;572;p3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9" name="Google Shape;10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8"/>
        <p:cNvGrpSpPr/>
        <p:nvPr/>
      </p:nvGrpSpPr>
      <p:grpSpPr>
        <a:xfrm>
          <a:off x="0" y="0"/>
          <a:ext cx="0" cy="0"/>
          <a:chOff x="0" y="0"/>
          <a:chExt cx="0" cy="0"/>
        </a:xfrm>
      </p:grpSpPr>
      <p:sp>
        <p:nvSpPr>
          <p:cNvPr id="579" name="Google Shape;579;p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80" name="Google Shape;580;p4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0"/>
        <p:cNvGrpSpPr/>
        <p:nvPr/>
      </p:nvGrpSpPr>
      <p:grpSpPr>
        <a:xfrm>
          <a:off x="0" y="0"/>
          <a:ext cx="0" cy="0"/>
          <a:chOff x="0" y="0"/>
          <a:chExt cx="0" cy="0"/>
        </a:xfrm>
      </p:grpSpPr>
      <p:sp>
        <p:nvSpPr>
          <p:cNvPr id="591" name="Google Shape;591;p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92" name="Google Shape;592;p4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1"/>
        <p:cNvGrpSpPr/>
        <p:nvPr/>
      </p:nvGrpSpPr>
      <p:grpSpPr>
        <a:xfrm>
          <a:off x="0" y="0"/>
          <a:ext cx="0" cy="0"/>
          <a:chOff x="0" y="0"/>
          <a:chExt cx="0" cy="0"/>
        </a:xfrm>
      </p:grpSpPr>
      <p:sp>
        <p:nvSpPr>
          <p:cNvPr id="602" name="Google Shape;602;p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3" name="Google Shape;603;p4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p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15" name="Google Shape;615;p4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p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23" name="Google Shape;623;p4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5"/>
        <p:cNvGrpSpPr/>
        <p:nvPr/>
      </p:nvGrpSpPr>
      <p:grpSpPr>
        <a:xfrm>
          <a:off x="0" y="0"/>
          <a:ext cx="0" cy="0"/>
          <a:chOff x="0" y="0"/>
          <a:chExt cx="0" cy="0"/>
        </a:xfrm>
      </p:grpSpPr>
      <p:sp>
        <p:nvSpPr>
          <p:cNvPr id="636" name="Google Shape;636;p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37" name="Google Shape;637;p4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8" name="Google Shape;118;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2" name="Google Shape;132;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8" name="Google Shape;138;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9" name="Google Shape;149;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8" name="Google Shape;158;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4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4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4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5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56"/>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5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5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5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57"/>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57"/>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5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5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5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48"/>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48"/>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4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4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4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4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4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4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50"/>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50"/>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5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5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5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5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51"/>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51"/>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5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5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5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5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52"/>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52"/>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52"/>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52"/>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5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5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5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5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5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5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5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54"/>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54"/>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54"/>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5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5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5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55"/>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55"/>
          <p:cNvSpPr>
            <a:spLocks noGrp="1"/>
          </p:cNvSpPr>
          <p:nvPr>
            <p:ph type="pic" idx="2"/>
          </p:nvPr>
        </p:nvSpPr>
        <p:spPr>
          <a:xfrm>
            <a:off x="1792288" y="612775"/>
            <a:ext cx="5486400" cy="4114800"/>
          </a:xfrm>
          <a:prstGeom prst="rect">
            <a:avLst/>
          </a:prstGeom>
          <a:noFill/>
          <a:ln>
            <a:noFill/>
          </a:ln>
        </p:spPr>
      </p:sp>
      <p:sp>
        <p:nvSpPr>
          <p:cNvPr id="64" name="Google Shape;64;p55"/>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5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5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5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6"/>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4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4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4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0.jpg"/><Relationship Id="rId7"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33.jpg"/><Relationship Id="rId5" Type="http://schemas.openxmlformats.org/officeDocument/2006/relationships/image" Target="../media/image32.jpg"/><Relationship Id="rId4" Type="http://schemas.openxmlformats.org/officeDocument/2006/relationships/image" Target="../media/image31.jpg"/></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36.png"/><Relationship Id="rId4" Type="http://schemas.openxmlformats.org/officeDocument/2006/relationships/image" Target="../media/image35.png"/></Relationships>
</file>

<file path=ppt/slides/_rels/slide38.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8.xml"/><Relationship Id="rId1" Type="http://schemas.openxmlformats.org/officeDocument/2006/relationships/slideLayout" Target="../slideLayouts/slideLayout1.xml"/><Relationship Id="rId5" Type="http://schemas.openxmlformats.org/officeDocument/2006/relationships/image" Target="../media/image38.png"/><Relationship Id="rId4" Type="http://schemas.openxmlformats.org/officeDocument/2006/relationships/image" Target="../media/image1.png"/></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39.png"/></Relationships>
</file>

<file path=ppt/slides/_rels/slide4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1.xml"/><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1.xml"/><Relationship Id="rId5" Type="http://schemas.openxmlformats.org/officeDocument/2006/relationships/image" Target="../media/image44.png"/><Relationship Id="rId4" Type="http://schemas.openxmlformats.org/officeDocument/2006/relationships/image" Target="../media/image43.png"/></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8.png"/><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1.xml"/><Relationship Id="rId5" Type="http://schemas.openxmlformats.org/officeDocument/2006/relationships/image" Target="../media/image50.png"/><Relationship Id="rId4" Type="http://schemas.openxmlformats.org/officeDocument/2006/relationships/image" Target="../media/image49.pn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83"/>
        <p:cNvGrpSpPr/>
        <p:nvPr/>
      </p:nvGrpSpPr>
      <p:grpSpPr>
        <a:xfrm>
          <a:off x="0" y="0"/>
          <a:ext cx="0" cy="0"/>
          <a:chOff x="0" y="0"/>
          <a:chExt cx="0" cy="0"/>
        </a:xfrm>
      </p:grpSpPr>
      <p:sp>
        <p:nvSpPr>
          <p:cNvPr id="84" name="Google Shape;84;p1"/>
          <p:cNvSpPr/>
          <p:nvPr/>
        </p:nvSpPr>
        <p:spPr>
          <a:xfrm>
            <a:off x="5900340" y="4243794"/>
            <a:ext cx="1365999" cy="1365999"/>
          </a:xfrm>
          <a:custGeom>
            <a:avLst/>
            <a:gdLst/>
            <a:ahLst/>
            <a:cxnLst/>
            <a:rect l="l" t="t" r="r" b="b"/>
            <a:pathLst>
              <a:path w="6350000" h="6350000" extrusionOk="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E501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85" name="Google Shape;85;p1"/>
          <p:cNvGrpSpPr/>
          <p:nvPr/>
        </p:nvGrpSpPr>
        <p:grpSpPr>
          <a:xfrm>
            <a:off x="6149030" y="4714557"/>
            <a:ext cx="868617" cy="360868"/>
            <a:chOff x="0" y="1270"/>
            <a:chExt cx="1216656" cy="505460"/>
          </a:xfrm>
        </p:grpSpPr>
        <p:sp>
          <p:nvSpPr>
            <p:cNvPr id="86" name="Google Shape;86;p1"/>
            <p:cNvSpPr/>
            <p:nvPr/>
          </p:nvSpPr>
          <p:spPr>
            <a:xfrm>
              <a:off x="0" y="215900"/>
              <a:ext cx="920746" cy="76200"/>
            </a:xfrm>
            <a:custGeom>
              <a:avLst/>
              <a:gdLst/>
              <a:ahLst/>
              <a:cxnLst/>
              <a:rect l="l" t="t" r="r" b="b"/>
              <a:pathLst>
                <a:path w="920746" h="76200" extrusionOk="0">
                  <a:moveTo>
                    <a:pt x="0" y="0"/>
                  </a:moveTo>
                  <a:lnTo>
                    <a:pt x="920746" y="0"/>
                  </a:lnTo>
                  <a:lnTo>
                    <a:pt x="920746" y="76200"/>
                  </a:lnTo>
                  <a:lnTo>
                    <a:pt x="0" y="76200"/>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7" name="Google Shape;87;p1"/>
            <p:cNvSpPr/>
            <p:nvPr/>
          </p:nvSpPr>
          <p:spPr>
            <a:xfrm>
              <a:off x="842006" y="1270"/>
              <a:ext cx="374650" cy="505460"/>
            </a:xfrm>
            <a:custGeom>
              <a:avLst/>
              <a:gdLst/>
              <a:ahLst/>
              <a:cxnLst/>
              <a:rect l="l" t="t" r="r" b="b"/>
              <a:pathLst>
                <a:path w="374650" h="505460" extrusionOk="0">
                  <a:moveTo>
                    <a:pt x="0" y="505460"/>
                  </a:moveTo>
                  <a:lnTo>
                    <a:pt x="0" y="0"/>
                  </a:lnTo>
                  <a:lnTo>
                    <a:pt x="374650" y="252730"/>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88" name="Google Shape;88;p1"/>
          <p:cNvSpPr/>
          <p:nvPr/>
        </p:nvSpPr>
        <p:spPr>
          <a:xfrm>
            <a:off x="13566583" y="2019300"/>
            <a:ext cx="3247408" cy="739687"/>
          </a:xfrm>
          <a:custGeom>
            <a:avLst/>
            <a:gdLst/>
            <a:ahLst/>
            <a:cxnLst/>
            <a:rect l="l" t="t" r="r" b="b"/>
            <a:pathLst>
              <a:path w="3247408" h="739687" extrusionOk="0">
                <a:moveTo>
                  <a:pt x="0" y="0"/>
                </a:moveTo>
                <a:lnTo>
                  <a:pt x="3247407" y="0"/>
                </a:lnTo>
                <a:lnTo>
                  <a:pt x="3247407" y="739688"/>
                </a:lnTo>
                <a:lnTo>
                  <a:pt x="0" y="73968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9" name="Google Shape;89;p1"/>
          <p:cNvSpPr/>
          <p:nvPr/>
        </p:nvSpPr>
        <p:spPr>
          <a:xfrm>
            <a:off x="-2578883" y="3234747"/>
            <a:ext cx="7851649" cy="7851649"/>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rotWithShape="1">
            <a:blip r:embed="rId4">
              <a:alphaModFix/>
            </a:blip>
            <a:stretch>
              <a:fillRect l="-36255" r="-14118"/>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0" name="Google Shape;90;p1"/>
          <p:cNvSpPr txBox="1"/>
          <p:nvPr/>
        </p:nvSpPr>
        <p:spPr>
          <a:xfrm>
            <a:off x="7378202" y="4478588"/>
            <a:ext cx="9881098" cy="1107996"/>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6000" b="1" dirty="0">
                <a:solidFill>
                  <a:srgbClr val="FFFFFF"/>
                </a:solidFill>
                <a:latin typeface="Arial"/>
                <a:ea typeface="Arial"/>
                <a:cs typeface="Arial"/>
                <a:sym typeface="Arial"/>
              </a:rPr>
              <a:t>Collège Pierre </a:t>
            </a:r>
            <a:r>
              <a:rPr lang="en-US" sz="6000" b="1" dirty="0" err="1">
                <a:solidFill>
                  <a:srgbClr val="FFFFFF"/>
                </a:solidFill>
                <a:latin typeface="Arial"/>
                <a:ea typeface="Arial"/>
                <a:cs typeface="Arial"/>
                <a:sym typeface="Arial"/>
              </a:rPr>
              <a:t>Labitrie</a:t>
            </a:r>
            <a:endParaRPr sz="6000" b="1" u="none" strike="noStrike" dirty="0">
              <a:solidFill>
                <a:srgbClr val="FFFFFF"/>
              </a:solidFill>
              <a:latin typeface="Arial"/>
              <a:ea typeface="Arial"/>
              <a:cs typeface="Arial"/>
              <a:sym typeface="Arial"/>
            </a:endParaRPr>
          </a:p>
        </p:txBody>
      </p:sp>
      <p:sp>
        <p:nvSpPr>
          <p:cNvPr id="91" name="Google Shape;91;p1"/>
          <p:cNvSpPr txBox="1"/>
          <p:nvPr/>
        </p:nvSpPr>
        <p:spPr>
          <a:xfrm>
            <a:off x="12268637" y="1248631"/>
            <a:ext cx="6019363" cy="888682"/>
          </a:xfrm>
          <a:prstGeom prst="rect">
            <a:avLst/>
          </a:prstGeom>
          <a:noFill/>
          <a:ln>
            <a:noFill/>
          </a:ln>
        </p:spPr>
        <p:txBody>
          <a:bodyPr spcFirstLastPara="1" wrap="square" lIns="0" tIns="0" rIns="0" bIns="0" anchor="t" anchorCtr="0">
            <a:spAutoFit/>
          </a:bodyPr>
          <a:lstStyle/>
          <a:p>
            <a:pPr marL="0" marR="0" lvl="0" indent="0" algn="ctr" rtl="0">
              <a:lnSpc>
                <a:spcPct val="75000"/>
              </a:lnSpc>
              <a:spcBef>
                <a:spcPts val="0"/>
              </a:spcBef>
              <a:spcAft>
                <a:spcPts val="0"/>
              </a:spcAft>
              <a:buNone/>
            </a:pPr>
            <a:r>
              <a:rPr lang="en-US" sz="8044">
                <a:solidFill>
                  <a:srgbClr val="E90269"/>
                </a:solidFill>
                <a:latin typeface="Arial"/>
                <a:ea typeface="Arial"/>
                <a:cs typeface="Arial"/>
                <a:sym typeface="Arial"/>
              </a:rPr>
              <a:t>Garçons</a:t>
            </a:r>
            <a:endParaRPr/>
          </a:p>
        </p:txBody>
      </p:sp>
      <p:sp>
        <p:nvSpPr>
          <p:cNvPr id="92" name="Google Shape;92;p1"/>
          <p:cNvSpPr txBox="1"/>
          <p:nvPr/>
        </p:nvSpPr>
        <p:spPr>
          <a:xfrm rot="-295213">
            <a:off x="13447939" y="408264"/>
            <a:ext cx="2259205" cy="790426"/>
          </a:xfrm>
          <a:prstGeom prst="rect">
            <a:avLst/>
          </a:prstGeom>
          <a:noFill/>
          <a:ln>
            <a:noFill/>
          </a:ln>
        </p:spPr>
        <p:txBody>
          <a:bodyPr spcFirstLastPara="1" wrap="square" lIns="0" tIns="0" rIns="0" bIns="0" anchor="t" anchorCtr="0">
            <a:spAutoFit/>
          </a:bodyPr>
          <a:lstStyle/>
          <a:p>
            <a:pPr marL="0" marR="0" lvl="0" indent="0" algn="ctr" rtl="0">
              <a:lnSpc>
                <a:spcPct val="139995"/>
              </a:lnSpc>
              <a:spcBef>
                <a:spcPts val="0"/>
              </a:spcBef>
              <a:spcAft>
                <a:spcPts val="0"/>
              </a:spcAft>
              <a:buNone/>
            </a:pPr>
            <a:r>
              <a:rPr lang="en-US" sz="4698">
                <a:solidFill>
                  <a:srgbClr val="E9006A"/>
                </a:solidFill>
                <a:latin typeface="Arial"/>
                <a:ea typeface="Arial"/>
                <a:cs typeface="Arial"/>
                <a:sym typeface="Arial"/>
              </a:rPr>
              <a:t>Le kit</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DE1362"/>
        </a:solidFill>
        <a:effectLst/>
      </p:bgPr>
    </p:bg>
    <p:spTree>
      <p:nvGrpSpPr>
        <p:cNvPr id="1" name="Shape 181"/>
        <p:cNvGrpSpPr/>
        <p:nvPr/>
      </p:nvGrpSpPr>
      <p:grpSpPr>
        <a:xfrm>
          <a:off x="0" y="0"/>
          <a:ext cx="0" cy="0"/>
          <a:chOff x="0" y="0"/>
          <a:chExt cx="0" cy="0"/>
        </a:xfrm>
      </p:grpSpPr>
      <p:grpSp>
        <p:nvGrpSpPr>
          <p:cNvPr id="182" name="Google Shape;182;p10"/>
          <p:cNvGrpSpPr/>
          <p:nvPr/>
        </p:nvGrpSpPr>
        <p:grpSpPr>
          <a:xfrm>
            <a:off x="3878619" y="1504682"/>
            <a:ext cx="3862597" cy="1568131"/>
            <a:chOff x="0" y="0"/>
            <a:chExt cx="2769515" cy="1124363"/>
          </a:xfrm>
        </p:grpSpPr>
        <p:sp>
          <p:nvSpPr>
            <p:cNvPr id="183" name="Google Shape;183;p10"/>
            <p:cNvSpPr/>
            <p:nvPr/>
          </p:nvSpPr>
          <p:spPr>
            <a:xfrm>
              <a:off x="31750" y="31750"/>
              <a:ext cx="2706014" cy="1060863"/>
            </a:xfrm>
            <a:custGeom>
              <a:avLst/>
              <a:gdLst/>
              <a:ahLst/>
              <a:cxnLst/>
              <a:rect l="l" t="t" r="r" b="b"/>
              <a:pathLst>
                <a:path w="2706014" h="1060863" extrusionOk="0">
                  <a:moveTo>
                    <a:pt x="2613304" y="1060863"/>
                  </a:moveTo>
                  <a:lnTo>
                    <a:pt x="92710" y="1060863"/>
                  </a:lnTo>
                  <a:cubicBezTo>
                    <a:pt x="41910" y="1060863"/>
                    <a:pt x="0" y="1018953"/>
                    <a:pt x="0" y="968153"/>
                  </a:cubicBezTo>
                  <a:lnTo>
                    <a:pt x="0" y="92710"/>
                  </a:lnTo>
                  <a:cubicBezTo>
                    <a:pt x="0" y="41910"/>
                    <a:pt x="41910" y="0"/>
                    <a:pt x="92710" y="0"/>
                  </a:cubicBezTo>
                  <a:lnTo>
                    <a:pt x="2612035" y="0"/>
                  </a:lnTo>
                  <a:cubicBezTo>
                    <a:pt x="2662835" y="0"/>
                    <a:pt x="2704745" y="41910"/>
                    <a:pt x="2704745" y="92710"/>
                  </a:cubicBezTo>
                  <a:lnTo>
                    <a:pt x="2704745" y="966883"/>
                  </a:lnTo>
                  <a:cubicBezTo>
                    <a:pt x="2706014" y="1018953"/>
                    <a:pt x="2664104" y="1060863"/>
                    <a:pt x="2613304" y="1060863"/>
                  </a:cubicBezTo>
                  <a:close/>
                </a:path>
              </a:pathLst>
            </a:custGeom>
            <a:solidFill>
              <a:srgbClr val="F6EFE7"/>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4" name="Google Shape;184;p10"/>
            <p:cNvSpPr/>
            <p:nvPr/>
          </p:nvSpPr>
          <p:spPr>
            <a:xfrm>
              <a:off x="0" y="0"/>
              <a:ext cx="2769515" cy="1124363"/>
            </a:xfrm>
            <a:custGeom>
              <a:avLst/>
              <a:gdLst/>
              <a:ahLst/>
              <a:cxnLst/>
              <a:rect l="l" t="t" r="r" b="b"/>
              <a:pathLst>
                <a:path w="2769515" h="1124363" extrusionOk="0">
                  <a:moveTo>
                    <a:pt x="2645054" y="59690"/>
                  </a:moveTo>
                  <a:cubicBezTo>
                    <a:pt x="2680614" y="59690"/>
                    <a:pt x="2709825" y="88900"/>
                    <a:pt x="2709825" y="124460"/>
                  </a:cubicBezTo>
                  <a:lnTo>
                    <a:pt x="2709825" y="999903"/>
                  </a:lnTo>
                  <a:cubicBezTo>
                    <a:pt x="2709825" y="1035463"/>
                    <a:pt x="2680614" y="1064673"/>
                    <a:pt x="2645054" y="1064673"/>
                  </a:cubicBezTo>
                  <a:lnTo>
                    <a:pt x="124460" y="1064673"/>
                  </a:lnTo>
                  <a:cubicBezTo>
                    <a:pt x="88900" y="1064673"/>
                    <a:pt x="59690" y="1035463"/>
                    <a:pt x="59690" y="999903"/>
                  </a:cubicBezTo>
                  <a:lnTo>
                    <a:pt x="59690" y="124460"/>
                  </a:lnTo>
                  <a:cubicBezTo>
                    <a:pt x="59690" y="88900"/>
                    <a:pt x="88900" y="59690"/>
                    <a:pt x="124460" y="59690"/>
                  </a:cubicBezTo>
                  <a:lnTo>
                    <a:pt x="2645055" y="59690"/>
                  </a:lnTo>
                  <a:moveTo>
                    <a:pt x="2645055" y="0"/>
                  </a:moveTo>
                  <a:lnTo>
                    <a:pt x="124460" y="0"/>
                  </a:lnTo>
                  <a:cubicBezTo>
                    <a:pt x="55880" y="0"/>
                    <a:pt x="0" y="55880"/>
                    <a:pt x="0" y="124460"/>
                  </a:cubicBezTo>
                  <a:lnTo>
                    <a:pt x="0" y="999903"/>
                  </a:lnTo>
                  <a:cubicBezTo>
                    <a:pt x="0" y="1068483"/>
                    <a:pt x="55880" y="1124363"/>
                    <a:pt x="124460" y="1124363"/>
                  </a:cubicBezTo>
                  <a:lnTo>
                    <a:pt x="2645055" y="1124363"/>
                  </a:lnTo>
                  <a:cubicBezTo>
                    <a:pt x="2713635" y="1124363"/>
                    <a:pt x="2769515" y="1068483"/>
                    <a:pt x="2769515" y="999903"/>
                  </a:cubicBezTo>
                  <a:lnTo>
                    <a:pt x="2769515" y="124460"/>
                  </a:lnTo>
                  <a:cubicBezTo>
                    <a:pt x="2769515" y="55880"/>
                    <a:pt x="2713635" y="0"/>
                    <a:pt x="2645055" y="0"/>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85" name="Google Shape;185;p10"/>
          <p:cNvSpPr/>
          <p:nvPr/>
        </p:nvSpPr>
        <p:spPr>
          <a:xfrm>
            <a:off x="10248337" y="2793909"/>
            <a:ext cx="8284853" cy="6358417"/>
          </a:xfrm>
          <a:custGeom>
            <a:avLst/>
            <a:gdLst/>
            <a:ahLst/>
            <a:cxnLst/>
            <a:rect l="l" t="t" r="r" b="b"/>
            <a:pathLst>
              <a:path w="8284853" h="6358417" extrusionOk="0">
                <a:moveTo>
                  <a:pt x="0" y="0"/>
                </a:moveTo>
                <a:lnTo>
                  <a:pt x="8284853" y="0"/>
                </a:lnTo>
                <a:lnTo>
                  <a:pt x="8284853" y="6358417"/>
                </a:lnTo>
                <a:lnTo>
                  <a:pt x="0" y="6358417"/>
                </a:lnTo>
                <a:lnTo>
                  <a:pt x="0" y="0"/>
                </a:lnTo>
                <a:close/>
              </a:path>
            </a:pathLst>
          </a:custGeom>
          <a:blipFill rotWithShape="1">
            <a:blip r:embed="rId3">
              <a:alphaModFix/>
            </a:blip>
            <a:stretch>
              <a:fillRect t="-2282"/>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6" name="Google Shape;186;p10"/>
          <p:cNvSpPr txBox="1"/>
          <p:nvPr/>
        </p:nvSpPr>
        <p:spPr>
          <a:xfrm>
            <a:off x="1235774" y="4008088"/>
            <a:ext cx="9953235" cy="5459730"/>
          </a:xfrm>
          <a:prstGeom prst="rect">
            <a:avLst/>
          </a:prstGeom>
          <a:noFill/>
          <a:ln>
            <a:noFill/>
          </a:ln>
        </p:spPr>
        <p:txBody>
          <a:bodyPr spcFirstLastPara="1" wrap="square" lIns="0" tIns="0" rIns="0" bIns="0" anchor="t" anchorCtr="0">
            <a:spAutoFit/>
          </a:bodyPr>
          <a:lstStyle/>
          <a:p>
            <a:pPr marL="0" marR="0" lvl="0" indent="0" algn="ctr" rtl="0">
              <a:lnSpc>
                <a:spcPct val="150000"/>
              </a:lnSpc>
              <a:spcBef>
                <a:spcPts val="0"/>
              </a:spcBef>
              <a:spcAft>
                <a:spcPts val="0"/>
              </a:spcAft>
              <a:buNone/>
            </a:pPr>
            <a:r>
              <a:rPr lang="en-US" sz="3200">
                <a:solidFill>
                  <a:srgbClr val="FFFFFF"/>
                </a:solidFill>
                <a:latin typeface="Nunito"/>
                <a:ea typeface="Nunito"/>
                <a:cs typeface="Nunito"/>
                <a:sym typeface="Nunito"/>
              </a:rPr>
              <a:t>La mixité filles-garçons s'est généralisée dans les établissements scolaires à partir des années 1960. </a:t>
            </a:r>
            <a:r>
              <a:rPr lang="en-US" sz="3200" b="1">
                <a:solidFill>
                  <a:srgbClr val="FFFFFF"/>
                </a:solidFill>
                <a:latin typeface="Nunito"/>
                <a:ea typeface="Nunito"/>
                <a:cs typeface="Nunito"/>
                <a:sym typeface="Nunito"/>
              </a:rPr>
              <a:t>Elle devient obligatoire de la maternelle au lycée en 1975, avec la loi Haby</a:t>
            </a:r>
            <a:r>
              <a:rPr lang="en-US" sz="3200">
                <a:solidFill>
                  <a:srgbClr val="FFFFFF"/>
                </a:solidFill>
                <a:latin typeface="Nunito"/>
                <a:ea typeface="Nunito"/>
                <a:cs typeface="Nunito"/>
                <a:sym typeface="Nunito"/>
              </a:rPr>
              <a:t>.</a:t>
            </a:r>
            <a:endParaRPr/>
          </a:p>
          <a:p>
            <a:pPr marL="0" marR="0" lvl="0" indent="0" algn="ctr" rtl="0">
              <a:lnSpc>
                <a:spcPct val="150000"/>
              </a:lnSpc>
              <a:spcBef>
                <a:spcPts val="0"/>
              </a:spcBef>
              <a:spcAft>
                <a:spcPts val="0"/>
              </a:spcAft>
              <a:buNone/>
            </a:pPr>
            <a:endParaRPr sz="3200">
              <a:solidFill>
                <a:srgbClr val="FFFFFF"/>
              </a:solidFill>
              <a:latin typeface="Nunito"/>
              <a:ea typeface="Nunito"/>
              <a:cs typeface="Nunito"/>
              <a:sym typeface="Nunito"/>
            </a:endParaRPr>
          </a:p>
          <a:p>
            <a:pPr marL="0" marR="0" lvl="0" indent="0" algn="ctr" rtl="0">
              <a:lnSpc>
                <a:spcPct val="150000"/>
              </a:lnSpc>
              <a:spcBef>
                <a:spcPts val="0"/>
              </a:spcBef>
              <a:spcAft>
                <a:spcPts val="0"/>
              </a:spcAft>
              <a:buNone/>
            </a:pPr>
            <a:r>
              <a:rPr lang="en-US" sz="3200">
                <a:solidFill>
                  <a:srgbClr val="FFFFFF"/>
                </a:solidFill>
                <a:latin typeface="Nunito"/>
                <a:ea typeface="Nunito"/>
                <a:cs typeface="Nunito"/>
                <a:sym typeface="Nunito"/>
              </a:rPr>
              <a:t>L’université est quant à elle ouverte aux filles depuis l’avant-guerre mais dans les faits, peu de filles osent y entrer avant les années 1950-1960.</a:t>
            </a:r>
            <a:endParaRPr/>
          </a:p>
          <a:p>
            <a:pPr marL="0" marR="0" lvl="0" indent="0" algn="ctr" rtl="0">
              <a:lnSpc>
                <a:spcPct val="150000"/>
              </a:lnSpc>
              <a:spcBef>
                <a:spcPts val="0"/>
              </a:spcBef>
              <a:spcAft>
                <a:spcPts val="0"/>
              </a:spcAft>
              <a:buNone/>
            </a:pPr>
            <a:endParaRPr sz="3200">
              <a:solidFill>
                <a:srgbClr val="FFFFFF"/>
              </a:solidFill>
              <a:latin typeface="Nunito"/>
              <a:ea typeface="Nunito"/>
              <a:cs typeface="Nunito"/>
              <a:sym typeface="Nunito"/>
            </a:endParaRPr>
          </a:p>
        </p:txBody>
      </p:sp>
      <p:sp>
        <p:nvSpPr>
          <p:cNvPr id="187" name="Google Shape;187;p10"/>
          <p:cNvSpPr txBox="1"/>
          <p:nvPr/>
        </p:nvSpPr>
        <p:spPr>
          <a:xfrm>
            <a:off x="4735091" y="1641197"/>
            <a:ext cx="2691697" cy="1123650"/>
          </a:xfrm>
          <a:prstGeom prst="rect">
            <a:avLst/>
          </a:prstGeom>
          <a:noFill/>
          <a:ln>
            <a:noFill/>
          </a:ln>
        </p:spPr>
        <p:txBody>
          <a:bodyPr spcFirstLastPara="1" wrap="square" lIns="0" tIns="0" rIns="0" bIns="0" anchor="t" anchorCtr="0">
            <a:spAutoFit/>
          </a:bodyPr>
          <a:lstStyle/>
          <a:p>
            <a:pPr marL="0" marR="0" lvl="0" indent="0" algn="l" rtl="0">
              <a:lnSpc>
                <a:spcPct val="150007"/>
              </a:lnSpc>
              <a:spcBef>
                <a:spcPts val="0"/>
              </a:spcBef>
              <a:spcAft>
                <a:spcPts val="0"/>
              </a:spcAft>
              <a:buNone/>
            </a:pPr>
            <a:r>
              <a:rPr lang="en-US" sz="6257" b="1">
                <a:solidFill>
                  <a:srgbClr val="000000"/>
                </a:solidFill>
                <a:latin typeface="Nunito"/>
                <a:ea typeface="Nunito"/>
                <a:cs typeface="Nunito"/>
                <a:sym typeface="Nunito"/>
              </a:rPr>
              <a:t>1975</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191"/>
        <p:cNvGrpSpPr/>
        <p:nvPr/>
      </p:nvGrpSpPr>
      <p:grpSpPr>
        <a:xfrm>
          <a:off x="0" y="0"/>
          <a:ext cx="0" cy="0"/>
          <a:chOff x="0" y="0"/>
          <a:chExt cx="0" cy="0"/>
        </a:xfrm>
      </p:grpSpPr>
      <p:grpSp>
        <p:nvGrpSpPr>
          <p:cNvPr id="192" name="Google Shape;192;p11"/>
          <p:cNvGrpSpPr/>
          <p:nvPr/>
        </p:nvGrpSpPr>
        <p:grpSpPr>
          <a:xfrm>
            <a:off x="3146907" y="5623967"/>
            <a:ext cx="4292385" cy="1688902"/>
            <a:chOff x="0" y="0"/>
            <a:chExt cx="5723181" cy="2251869"/>
          </a:xfrm>
        </p:grpSpPr>
        <p:grpSp>
          <p:nvGrpSpPr>
            <p:cNvPr id="193" name="Google Shape;193;p11"/>
            <p:cNvGrpSpPr/>
            <p:nvPr/>
          </p:nvGrpSpPr>
          <p:grpSpPr>
            <a:xfrm>
              <a:off x="0" y="0"/>
              <a:ext cx="5723181" cy="2251869"/>
              <a:chOff x="0" y="0"/>
              <a:chExt cx="3667363" cy="1442978"/>
            </a:xfrm>
          </p:grpSpPr>
          <p:sp>
            <p:nvSpPr>
              <p:cNvPr id="194" name="Google Shape;194;p11"/>
              <p:cNvSpPr/>
              <p:nvPr/>
            </p:nvSpPr>
            <p:spPr>
              <a:xfrm>
                <a:off x="31750" y="31750"/>
                <a:ext cx="3603862" cy="1379478"/>
              </a:xfrm>
              <a:custGeom>
                <a:avLst/>
                <a:gdLst/>
                <a:ahLst/>
                <a:cxnLst/>
                <a:rect l="l" t="t" r="r" b="b"/>
                <a:pathLst>
                  <a:path w="3603862" h="1379478" extrusionOk="0">
                    <a:moveTo>
                      <a:pt x="3511152" y="1379478"/>
                    </a:moveTo>
                    <a:lnTo>
                      <a:pt x="92710" y="1379478"/>
                    </a:lnTo>
                    <a:cubicBezTo>
                      <a:pt x="41910" y="1379478"/>
                      <a:pt x="0" y="1337568"/>
                      <a:pt x="0" y="1286768"/>
                    </a:cubicBezTo>
                    <a:lnTo>
                      <a:pt x="0" y="92710"/>
                    </a:lnTo>
                    <a:cubicBezTo>
                      <a:pt x="0" y="41910"/>
                      <a:pt x="41910" y="0"/>
                      <a:pt x="92710" y="0"/>
                    </a:cubicBezTo>
                    <a:lnTo>
                      <a:pt x="3509882" y="0"/>
                    </a:lnTo>
                    <a:cubicBezTo>
                      <a:pt x="3560682" y="0"/>
                      <a:pt x="3602593" y="41910"/>
                      <a:pt x="3602593" y="92710"/>
                    </a:cubicBezTo>
                    <a:lnTo>
                      <a:pt x="3602593" y="1285498"/>
                    </a:lnTo>
                    <a:cubicBezTo>
                      <a:pt x="3603862" y="1337568"/>
                      <a:pt x="3561952" y="1379478"/>
                      <a:pt x="3511152" y="1379478"/>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5" name="Google Shape;195;p11"/>
              <p:cNvSpPr/>
              <p:nvPr/>
            </p:nvSpPr>
            <p:spPr>
              <a:xfrm>
                <a:off x="0" y="0"/>
                <a:ext cx="3667363" cy="1442978"/>
              </a:xfrm>
              <a:custGeom>
                <a:avLst/>
                <a:gdLst/>
                <a:ahLst/>
                <a:cxnLst/>
                <a:rect l="l" t="t" r="r" b="b"/>
                <a:pathLst>
                  <a:path w="3667363" h="1442978" extrusionOk="0">
                    <a:moveTo>
                      <a:pt x="3542902" y="59690"/>
                    </a:moveTo>
                    <a:cubicBezTo>
                      <a:pt x="3578462" y="59690"/>
                      <a:pt x="3607672" y="88900"/>
                      <a:pt x="3607672" y="124460"/>
                    </a:cubicBezTo>
                    <a:lnTo>
                      <a:pt x="3607672" y="1318518"/>
                    </a:lnTo>
                    <a:cubicBezTo>
                      <a:pt x="3607672" y="1354078"/>
                      <a:pt x="3578462" y="1383288"/>
                      <a:pt x="3542902" y="1383288"/>
                    </a:cubicBezTo>
                    <a:lnTo>
                      <a:pt x="124460" y="1383288"/>
                    </a:lnTo>
                    <a:cubicBezTo>
                      <a:pt x="88900" y="1383288"/>
                      <a:pt x="59690" y="1354078"/>
                      <a:pt x="59690" y="1318518"/>
                    </a:cubicBezTo>
                    <a:lnTo>
                      <a:pt x="59690" y="124460"/>
                    </a:lnTo>
                    <a:cubicBezTo>
                      <a:pt x="59690" y="88900"/>
                      <a:pt x="88900" y="59690"/>
                      <a:pt x="124460" y="59690"/>
                    </a:cubicBezTo>
                    <a:lnTo>
                      <a:pt x="3542902" y="59690"/>
                    </a:lnTo>
                    <a:moveTo>
                      <a:pt x="3542902" y="0"/>
                    </a:moveTo>
                    <a:lnTo>
                      <a:pt x="124460" y="0"/>
                    </a:lnTo>
                    <a:cubicBezTo>
                      <a:pt x="55880" y="0"/>
                      <a:pt x="0" y="55880"/>
                      <a:pt x="0" y="124460"/>
                    </a:cubicBezTo>
                    <a:lnTo>
                      <a:pt x="0" y="1318518"/>
                    </a:lnTo>
                    <a:cubicBezTo>
                      <a:pt x="0" y="1387098"/>
                      <a:pt x="55880" y="1442978"/>
                      <a:pt x="124460" y="1442978"/>
                    </a:cubicBezTo>
                    <a:lnTo>
                      <a:pt x="3542902" y="1442978"/>
                    </a:lnTo>
                    <a:cubicBezTo>
                      <a:pt x="3611482" y="1442978"/>
                      <a:pt x="3667363" y="1387098"/>
                      <a:pt x="3667363" y="1318518"/>
                    </a:cubicBezTo>
                    <a:lnTo>
                      <a:pt x="3667363" y="124460"/>
                    </a:lnTo>
                    <a:cubicBezTo>
                      <a:pt x="3667363" y="55880"/>
                      <a:pt x="3611482" y="0"/>
                      <a:pt x="3542902"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96" name="Google Shape;196;p11"/>
            <p:cNvSpPr txBox="1"/>
            <p:nvPr/>
          </p:nvSpPr>
          <p:spPr>
            <a:xfrm>
              <a:off x="482558" y="569547"/>
              <a:ext cx="4758063" cy="1389592"/>
            </a:xfrm>
            <a:prstGeom prst="rect">
              <a:avLst/>
            </a:prstGeom>
            <a:noFill/>
            <a:ln>
              <a:noFill/>
            </a:ln>
          </p:spPr>
          <p:txBody>
            <a:bodyPr spcFirstLastPara="1" wrap="square" lIns="0" tIns="0" rIns="0" bIns="0" anchor="t" anchorCtr="0">
              <a:spAutoFit/>
            </a:bodyPr>
            <a:lstStyle/>
            <a:p>
              <a:pPr marL="0" marR="0" lvl="0" indent="0" algn="ctr" rtl="0">
                <a:lnSpc>
                  <a:spcPct val="115002"/>
                </a:lnSpc>
                <a:spcBef>
                  <a:spcPts val="0"/>
                </a:spcBef>
                <a:spcAft>
                  <a:spcPts val="0"/>
                </a:spcAft>
                <a:buNone/>
              </a:pPr>
              <a:r>
                <a:rPr lang="en-US" sz="6999" b="1">
                  <a:solidFill>
                    <a:srgbClr val="DF1263"/>
                  </a:solidFill>
                  <a:latin typeface="Arial"/>
                  <a:ea typeface="Arial"/>
                  <a:cs typeface="Arial"/>
                  <a:sym typeface="Arial"/>
                </a:rPr>
                <a:t>Vrai</a:t>
              </a:r>
              <a:endParaRPr/>
            </a:p>
          </p:txBody>
        </p:sp>
      </p:grpSp>
      <p:grpSp>
        <p:nvGrpSpPr>
          <p:cNvPr id="197" name="Google Shape;197;p11"/>
          <p:cNvGrpSpPr/>
          <p:nvPr/>
        </p:nvGrpSpPr>
        <p:grpSpPr>
          <a:xfrm>
            <a:off x="10848709" y="5623967"/>
            <a:ext cx="4292385" cy="1688902"/>
            <a:chOff x="0" y="0"/>
            <a:chExt cx="5723181" cy="2251869"/>
          </a:xfrm>
        </p:grpSpPr>
        <p:grpSp>
          <p:nvGrpSpPr>
            <p:cNvPr id="198" name="Google Shape;198;p11"/>
            <p:cNvGrpSpPr/>
            <p:nvPr/>
          </p:nvGrpSpPr>
          <p:grpSpPr>
            <a:xfrm>
              <a:off x="0" y="0"/>
              <a:ext cx="5723181" cy="2251869"/>
              <a:chOff x="0" y="0"/>
              <a:chExt cx="3667363" cy="1442978"/>
            </a:xfrm>
          </p:grpSpPr>
          <p:sp>
            <p:nvSpPr>
              <p:cNvPr id="199" name="Google Shape;199;p11"/>
              <p:cNvSpPr/>
              <p:nvPr/>
            </p:nvSpPr>
            <p:spPr>
              <a:xfrm>
                <a:off x="31750" y="31750"/>
                <a:ext cx="3603862" cy="1379478"/>
              </a:xfrm>
              <a:custGeom>
                <a:avLst/>
                <a:gdLst/>
                <a:ahLst/>
                <a:cxnLst/>
                <a:rect l="l" t="t" r="r" b="b"/>
                <a:pathLst>
                  <a:path w="3603862" h="1379478" extrusionOk="0">
                    <a:moveTo>
                      <a:pt x="3511152" y="1379478"/>
                    </a:moveTo>
                    <a:lnTo>
                      <a:pt x="92710" y="1379478"/>
                    </a:lnTo>
                    <a:cubicBezTo>
                      <a:pt x="41910" y="1379478"/>
                      <a:pt x="0" y="1337568"/>
                      <a:pt x="0" y="1286768"/>
                    </a:cubicBezTo>
                    <a:lnTo>
                      <a:pt x="0" y="92710"/>
                    </a:lnTo>
                    <a:cubicBezTo>
                      <a:pt x="0" y="41910"/>
                      <a:pt x="41910" y="0"/>
                      <a:pt x="92710" y="0"/>
                    </a:cubicBezTo>
                    <a:lnTo>
                      <a:pt x="3509882" y="0"/>
                    </a:lnTo>
                    <a:cubicBezTo>
                      <a:pt x="3560682" y="0"/>
                      <a:pt x="3602593" y="41910"/>
                      <a:pt x="3602593" y="92710"/>
                    </a:cubicBezTo>
                    <a:lnTo>
                      <a:pt x="3602593" y="1285498"/>
                    </a:lnTo>
                    <a:cubicBezTo>
                      <a:pt x="3603862" y="1337568"/>
                      <a:pt x="3561952" y="1379478"/>
                      <a:pt x="3511152" y="1379478"/>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0" name="Google Shape;200;p11"/>
              <p:cNvSpPr/>
              <p:nvPr/>
            </p:nvSpPr>
            <p:spPr>
              <a:xfrm>
                <a:off x="0" y="0"/>
                <a:ext cx="3667363" cy="1442978"/>
              </a:xfrm>
              <a:custGeom>
                <a:avLst/>
                <a:gdLst/>
                <a:ahLst/>
                <a:cxnLst/>
                <a:rect l="l" t="t" r="r" b="b"/>
                <a:pathLst>
                  <a:path w="3667363" h="1442978" extrusionOk="0">
                    <a:moveTo>
                      <a:pt x="3542902" y="59690"/>
                    </a:moveTo>
                    <a:cubicBezTo>
                      <a:pt x="3578462" y="59690"/>
                      <a:pt x="3607672" y="88900"/>
                      <a:pt x="3607672" y="124460"/>
                    </a:cubicBezTo>
                    <a:lnTo>
                      <a:pt x="3607672" y="1318518"/>
                    </a:lnTo>
                    <a:cubicBezTo>
                      <a:pt x="3607672" y="1354078"/>
                      <a:pt x="3578462" y="1383288"/>
                      <a:pt x="3542902" y="1383288"/>
                    </a:cubicBezTo>
                    <a:lnTo>
                      <a:pt x="124460" y="1383288"/>
                    </a:lnTo>
                    <a:cubicBezTo>
                      <a:pt x="88900" y="1383288"/>
                      <a:pt x="59690" y="1354078"/>
                      <a:pt x="59690" y="1318518"/>
                    </a:cubicBezTo>
                    <a:lnTo>
                      <a:pt x="59690" y="124460"/>
                    </a:lnTo>
                    <a:cubicBezTo>
                      <a:pt x="59690" y="88900"/>
                      <a:pt x="88900" y="59690"/>
                      <a:pt x="124460" y="59690"/>
                    </a:cubicBezTo>
                    <a:lnTo>
                      <a:pt x="3542902" y="59690"/>
                    </a:lnTo>
                    <a:moveTo>
                      <a:pt x="3542902" y="0"/>
                    </a:moveTo>
                    <a:lnTo>
                      <a:pt x="124460" y="0"/>
                    </a:lnTo>
                    <a:cubicBezTo>
                      <a:pt x="55880" y="0"/>
                      <a:pt x="0" y="55880"/>
                      <a:pt x="0" y="124460"/>
                    </a:cubicBezTo>
                    <a:lnTo>
                      <a:pt x="0" y="1318518"/>
                    </a:lnTo>
                    <a:cubicBezTo>
                      <a:pt x="0" y="1387098"/>
                      <a:pt x="55880" y="1442978"/>
                      <a:pt x="124460" y="1442978"/>
                    </a:cubicBezTo>
                    <a:lnTo>
                      <a:pt x="3542902" y="1442978"/>
                    </a:lnTo>
                    <a:cubicBezTo>
                      <a:pt x="3611482" y="1442978"/>
                      <a:pt x="3667363" y="1387098"/>
                      <a:pt x="3667363" y="1318518"/>
                    </a:cubicBezTo>
                    <a:lnTo>
                      <a:pt x="3667363" y="124460"/>
                    </a:lnTo>
                    <a:cubicBezTo>
                      <a:pt x="3667363" y="55880"/>
                      <a:pt x="3611482" y="0"/>
                      <a:pt x="3542902" y="0"/>
                    </a:cubicBezTo>
                    <a:close/>
                  </a:path>
                </a:pathLst>
              </a:custGeom>
              <a:solidFill>
                <a:srgbClr val="E9016A"/>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01" name="Google Shape;201;p11"/>
            <p:cNvSpPr txBox="1"/>
            <p:nvPr/>
          </p:nvSpPr>
          <p:spPr>
            <a:xfrm>
              <a:off x="482558" y="569547"/>
              <a:ext cx="4758063" cy="1389592"/>
            </a:xfrm>
            <a:prstGeom prst="rect">
              <a:avLst/>
            </a:prstGeom>
            <a:noFill/>
            <a:ln>
              <a:noFill/>
            </a:ln>
          </p:spPr>
          <p:txBody>
            <a:bodyPr spcFirstLastPara="1" wrap="square" lIns="0" tIns="0" rIns="0" bIns="0" anchor="t" anchorCtr="0">
              <a:spAutoFit/>
            </a:bodyPr>
            <a:lstStyle/>
            <a:p>
              <a:pPr marL="0" marR="0" lvl="0" indent="0" algn="ctr" rtl="0">
                <a:lnSpc>
                  <a:spcPct val="115002"/>
                </a:lnSpc>
                <a:spcBef>
                  <a:spcPts val="0"/>
                </a:spcBef>
                <a:spcAft>
                  <a:spcPts val="0"/>
                </a:spcAft>
                <a:buNone/>
              </a:pPr>
              <a:r>
                <a:rPr lang="en-US" sz="6999" b="1">
                  <a:solidFill>
                    <a:srgbClr val="E9016A"/>
                  </a:solidFill>
                  <a:latin typeface="Arial"/>
                  <a:ea typeface="Arial"/>
                  <a:cs typeface="Arial"/>
                  <a:sym typeface="Arial"/>
                </a:rPr>
                <a:t>Faux</a:t>
              </a:r>
              <a:endParaRPr/>
            </a:p>
          </p:txBody>
        </p:sp>
      </p:grpSp>
      <p:sp>
        <p:nvSpPr>
          <p:cNvPr id="202" name="Google Shape;202;p11"/>
          <p:cNvSpPr/>
          <p:nvPr/>
        </p:nvSpPr>
        <p:spPr>
          <a:xfrm>
            <a:off x="0" y="8063008"/>
            <a:ext cx="18288000" cy="2148840"/>
          </a:xfrm>
          <a:custGeom>
            <a:avLst/>
            <a:gdLst/>
            <a:ahLst/>
            <a:cxnLst/>
            <a:rect l="l" t="t" r="r" b="b"/>
            <a:pathLst>
              <a:path w="18288000" h="2148840" extrusionOk="0">
                <a:moveTo>
                  <a:pt x="0" y="0"/>
                </a:moveTo>
                <a:lnTo>
                  <a:pt x="18288000" y="0"/>
                </a:lnTo>
                <a:lnTo>
                  <a:pt x="18288000" y="2148840"/>
                </a:lnTo>
                <a:lnTo>
                  <a:pt x="0" y="214884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3" name="Google Shape;203;p11"/>
          <p:cNvSpPr txBox="1"/>
          <p:nvPr/>
        </p:nvSpPr>
        <p:spPr>
          <a:xfrm>
            <a:off x="1501834" y="2955828"/>
            <a:ext cx="15284332" cy="1829228"/>
          </a:xfrm>
          <a:prstGeom prst="rect">
            <a:avLst/>
          </a:prstGeom>
          <a:noFill/>
          <a:ln>
            <a:noFill/>
          </a:ln>
        </p:spPr>
        <p:txBody>
          <a:bodyPr spcFirstLastPara="1" wrap="square" lIns="0" tIns="0" rIns="0" bIns="0" anchor="t" anchorCtr="0">
            <a:spAutoFit/>
          </a:bodyPr>
          <a:lstStyle/>
          <a:p>
            <a:pPr marL="0" marR="0" lvl="0" indent="0" algn="ctr" rtl="0">
              <a:lnSpc>
                <a:spcPct val="149991"/>
              </a:lnSpc>
              <a:spcBef>
                <a:spcPts val="0"/>
              </a:spcBef>
              <a:spcAft>
                <a:spcPts val="0"/>
              </a:spcAft>
              <a:buNone/>
            </a:pPr>
            <a:r>
              <a:rPr lang="en-US" sz="5667">
                <a:solidFill>
                  <a:srgbClr val="FFFFFF"/>
                </a:solidFill>
                <a:latin typeface="Nunito"/>
                <a:ea typeface="Nunito"/>
                <a:cs typeface="Nunito"/>
                <a:sym typeface="Nunito"/>
              </a:rPr>
              <a:t>Tous les métiers sont-ils </a:t>
            </a:r>
            <a:endParaRPr/>
          </a:p>
          <a:p>
            <a:pPr marL="0" marR="0" lvl="0" indent="0" algn="ctr" rtl="0">
              <a:lnSpc>
                <a:spcPct val="73989"/>
              </a:lnSpc>
              <a:spcBef>
                <a:spcPts val="0"/>
              </a:spcBef>
              <a:spcAft>
                <a:spcPts val="0"/>
              </a:spcAft>
              <a:buNone/>
            </a:pPr>
            <a:r>
              <a:rPr lang="en-US" sz="5667">
                <a:solidFill>
                  <a:srgbClr val="FFFFFF"/>
                </a:solidFill>
                <a:latin typeface="Nunito"/>
                <a:ea typeface="Nunito"/>
                <a:cs typeface="Nunito"/>
                <a:sym typeface="Nunito"/>
              </a:rPr>
              <a:t>mixtes ?</a:t>
            </a:r>
            <a:endParaRPr/>
          </a:p>
        </p:txBody>
      </p:sp>
      <p:sp>
        <p:nvSpPr>
          <p:cNvPr id="204" name="Google Shape;204;p11"/>
          <p:cNvSpPr txBox="1"/>
          <p:nvPr/>
        </p:nvSpPr>
        <p:spPr>
          <a:xfrm>
            <a:off x="8675319" y="6213652"/>
            <a:ext cx="756307" cy="528582"/>
          </a:xfrm>
          <a:prstGeom prst="rect">
            <a:avLst/>
          </a:prstGeom>
          <a:noFill/>
          <a:ln>
            <a:noFill/>
          </a:ln>
        </p:spPr>
        <p:txBody>
          <a:bodyPr spcFirstLastPara="1" wrap="square" lIns="0" tIns="0" rIns="0" bIns="0" anchor="t" anchorCtr="0">
            <a:spAutoFit/>
          </a:bodyPr>
          <a:lstStyle/>
          <a:p>
            <a:pPr marL="0" marR="0" lvl="0" indent="0" algn="ctr" rtl="0">
              <a:lnSpc>
                <a:spcPct val="115000"/>
              </a:lnSpc>
              <a:spcBef>
                <a:spcPts val="0"/>
              </a:spcBef>
              <a:spcAft>
                <a:spcPts val="0"/>
              </a:spcAft>
              <a:buNone/>
            </a:pPr>
            <a:r>
              <a:rPr lang="en-US" sz="3600" b="1">
                <a:solidFill>
                  <a:srgbClr val="2C1E4D"/>
                </a:solidFill>
                <a:latin typeface="Arial"/>
                <a:ea typeface="Arial"/>
                <a:cs typeface="Arial"/>
                <a:sym typeface="Arial"/>
              </a:rPr>
              <a:t>ou</a:t>
            </a:r>
            <a:endParaRPr/>
          </a:p>
        </p:txBody>
      </p:sp>
      <p:sp>
        <p:nvSpPr>
          <p:cNvPr id="205" name="Google Shape;205;p11"/>
          <p:cNvSpPr txBox="1"/>
          <p:nvPr/>
        </p:nvSpPr>
        <p:spPr>
          <a:xfrm>
            <a:off x="6842447" y="1250980"/>
            <a:ext cx="4603105" cy="1035050"/>
          </a:xfrm>
          <a:prstGeom prst="rect">
            <a:avLst/>
          </a:prstGeom>
          <a:noFill/>
          <a:ln>
            <a:noFill/>
          </a:ln>
        </p:spPr>
        <p:txBody>
          <a:bodyPr spcFirstLastPara="1" wrap="square" lIns="0" tIns="0" rIns="0" bIns="0" anchor="t" anchorCtr="0">
            <a:spAutoFit/>
          </a:bodyPr>
          <a:lstStyle/>
          <a:p>
            <a:pPr marL="0" marR="0" lvl="0" indent="0" algn="ctr" rtl="0">
              <a:lnSpc>
                <a:spcPct val="115002"/>
              </a:lnSpc>
              <a:spcBef>
                <a:spcPts val="0"/>
              </a:spcBef>
              <a:spcAft>
                <a:spcPts val="0"/>
              </a:spcAft>
              <a:buNone/>
            </a:pPr>
            <a:r>
              <a:rPr lang="en-US" sz="6999" b="1">
                <a:solidFill>
                  <a:srgbClr val="DF1263"/>
                </a:solidFill>
                <a:latin typeface="Arial"/>
                <a:ea typeface="Arial"/>
                <a:cs typeface="Arial"/>
                <a:sym typeface="Arial"/>
              </a:rPr>
              <a:t>Question 2</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DF1263"/>
        </a:solidFill>
        <a:effectLst/>
      </p:bgPr>
    </p:bg>
    <p:spTree>
      <p:nvGrpSpPr>
        <p:cNvPr id="1" name="Shape 209"/>
        <p:cNvGrpSpPr/>
        <p:nvPr/>
      </p:nvGrpSpPr>
      <p:grpSpPr>
        <a:xfrm>
          <a:off x="0" y="0"/>
          <a:ext cx="0" cy="0"/>
          <a:chOff x="0" y="0"/>
          <a:chExt cx="0" cy="0"/>
        </a:xfrm>
      </p:grpSpPr>
      <p:sp>
        <p:nvSpPr>
          <p:cNvPr id="210" name="Google Shape;210;p12"/>
          <p:cNvSpPr/>
          <p:nvPr/>
        </p:nvSpPr>
        <p:spPr>
          <a:xfrm rot="1955551">
            <a:off x="754908" y="9321032"/>
            <a:ext cx="19049535" cy="14858637"/>
          </a:xfrm>
          <a:custGeom>
            <a:avLst/>
            <a:gdLst/>
            <a:ahLst/>
            <a:cxnLst/>
            <a:rect l="l" t="t" r="r" b="b"/>
            <a:pathLst>
              <a:path w="19049535" h="14858637" extrusionOk="0">
                <a:moveTo>
                  <a:pt x="0" y="0"/>
                </a:moveTo>
                <a:lnTo>
                  <a:pt x="19049535" y="0"/>
                </a:lnTo>
                <a:lnTo>
                  <a:pt x="19049535" y="14858638"/>
                </a:lnTo>
                <a:lnTo>
                  <a:pt x="0" y="1485863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211" name="Google Shape;211;p12"/>
          <p:cNvGrpSpPr/>
          <p:nvPr/>
        </p:nvGrpSpPr>
        <p:grpSpPr>
          <a:xfrm>
            <a:off x="4232671" y="1649914"/>
            <a:ext cx="4292385" cy="1633130"/>
            <a:chOff x="0" y="0"/>
            <a:chExt cx="3667363" cy="1395327"/>
          </a:xfrm>
        </p:grpSpPr>
        <p:sp>
          <p:nvSpPr>
            <p:cNvPr id="212" name="Google Shape;212;p12"/>
            <p:cNvSpPr/>
            <p:nvPr/>
          </p:nvSpPr>
          <p:spPr>
            <a:xfrm>
              <a:off x="31750" y="31750"/>
              <a:ext cx="3603862" cy="1331827"/>
            </a:xfrm>
            <a:custGeom>
              <a:avLst/>
              <a:gdLst/>
              <a:ahLst/>
              <a:cxnLst/>
              <a:rect l="l" t="t" r="r" b="b"/>
              <a:pathLst>
                <a:path w="3603862" h="1331827" extrusionOk="0">
                  <a:moveTo>
                    <a:pt x="3511152" y="1331827"/>
                  </a:moveTo>
                  <a:lnTo>
                    <a:pt x="92710" y="1331827"/>
                  </a:lnTo>
                  <a:cubicBezTo>
                    <a:pt x="41910" y="1331827"/>
                    <a:pt x="0" y="1289917"/>
                    <a:pt x="0" y="1239117"/>
                  </a:cubicBezTo>
                  <a:lnTo>
                    <a:pt x="0" y="92710"/>
                  </a:lnTo>
                  <a:cubicBezTo>
                    <a:pt x="0" y="41910"/>
                    <a:pt x="41910" y="0"/>
                    <a:pt x="92710" y="0"/>
                  </a:cubicBezTo>
                  <a:lnTo>
                    <a:pt x="3509882" y="0"/>
                  </a:lnTo>
                  <a:cubicBezTo>
                    <a:pt x="3560682" y="0"/>
                    <a:pt x="3602593" y="41910"/>
                    <a:pt x="3602593" y="92710"/>
                  </a:cubicBezTo>
                  <a:lnTo>
                    <a:pt x="3602593" y="1237847"/>
                  </a:lnTo>
                  <a:cubicBezTo>
                    <a:pt x="3603862" y="1289917"/>
                    <a:pt x="3561952" y="1331827"/>
                    <a:pt x="3511152" y="1331827"/>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3" name="Google Shape;213;p12"/>
            <p:cNvSpPr/>
            <p:nvPr/>
          </p:nvSpPr>
          <p:spPr>
            <a:xfrm>
              <a:off x="0" y="0"/>
              <a:ext cx="3667363" cy="1395327"/>
            </a:xfrm>
            <a:custGeom>
              <a:avLst/>
              <a:gdLst/>
              <a:ahLst/>
              <a:cxnLst/>
              <a:rect l="l" t="t" r="r" b="b"/>
              <a:pathLst>
                <a:path w="3667363" h="1395327" extrusionOk="0">
                  <a:moveTo>
                    <a:pt x="3542902" y="59690"/>
                  </a:moveTo>
                  <a:cubicBezTo>
                    <a:pt x="3578462" y="59690"/>
                    <a:pt x="3607672" y="88900"/>
                    <a:pt x="3607672" y="124460"/>
                  </a:cubicBezTo>
                  <a:lnTo>
                    <a:pt x="3607672" y="1270867"/>
                  </a:lnTo>
                  <a:cubicBezTo>
                    <a:pt x="3607672" y="1306427"/>
                    <a:pt x="3578462" y="1335637"/>
                    <a:pt x="3542902" y="1335637"/>
                  </a:cubicBezTo>
                  <a:lnTo>
                    <a:pt x="124460" y="1335637"/>
                  </a:lnTo>
                  <a:cubicBezTo>
                    <a:pt x="88900" y="1335637"/>
                    <a:pt x="59690" y="1306427"/>
                    <a:pt x="59690" y="1270867"/>
                  </a:cubicBezTo>
                  <a:lnTo>
                    <a:pt x="59690" y="124460"/>
                  </a:lnTo>
                  <a:cubicBezTo>
                    <a:pt x="59690" y="88900"/>
                    <a:pt x="88900" y="59690"/>
                    <a:pt x="124460" y="59690"/>
                  </a:cubicBezTo>
                  <a:lnTo>
                    <a:pt x="3542902" y="59690"/>
                  </a:lnTo>
                  <a:moveTo>
                    <a:pt x="3542902" y="0"/>
                  </a:moveTo>
                  <a:lnTo>
                    <a:pt x="124460" y="0"/>
                  </a:lnTo>
                  <a:cubicBezTo>
                    <a:pt x="55880" y="0"/>
                    <a:pt x="0" y="55880"/>
                    <a:pt x="0" y="124460"/>
                  </a:cubicBezTo>
                  <a:lnTo>
                    <a:pt x="0" y="1270867"/>
                  </a:lnTo>
                  <a:cubicBezTo>
                    <a:pt x="0" y="1339447"/>
                    <a:pt x="55880" y="1395327"/>
                    <a:pt x="124460" y="1395327"/>
                  </a:cubicBezTo>
                  <a:lnTo>
                    <a:pt x="3542902" y="1395327"/>
                  </a:lnTo>
                  <a:cubicBezTo>
                    <a:pt x="3611482" y="1395327"/>
                    <a:pt x="3667363" y="1339447"/>
                    <a:pt x="3667363" y="1270867"/>
                  </a:cubicBezTo>
                  <a:lnTo>
                    <a:pt x="3667363" y="124460"/>
                  </a:lnTo>
                  <a:cubicBezTo>
                    <a:pt x="3667363" y="55880"/>
                    <a:pt x="3611482" y="0"/>
                    <a:pt x="3542902" y="0"/>
                  </a:cubicBezTo>
                  <a:close/>
                </a:path>
              </a:pathLst>
            </a:custGeom>
            <a:solidFill>
              <a:srgbClr val="14185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14" name="Google Shape;214;p12"/>
          <p:cNvSpPr txBox="1"/>
          <p:nvPr/>
        </p:nvSpPr>
        <p:spPr>
          <a:xfrm>
            <a:off x="762532" y="4157284"/>
            <a:ext cx="11232663" cy="5281504"/>
          </a:xfrm>
          <a:prstGeom prst="rect">
            <a:avLst/>
          </a:prstGeom>
          <a:noFill/>
          <a:ln>
            <a:noFill/>
          </a:ln>
        </p:spPr>
        <p:txBody>
          <a:bodyPr spcFirstLastPara="1" wrap="square" lIns="0" tIns="0" rIns="0" bIns="0" anchor="t" anchorCtr="0">
            <a:spAutoFit/>
          </a:bodyPr>
          <a:lstStyle/>
          <a:p>
            <a:pPr marL="0" marR="0" lvl="0" indent="0" algn="ctr" rtl="0">
              <a:lnSpc>
                <a:spcPct val="150015"/>
              </a:lnSpc>
              <a:spcBef>
                <a:spcPts val="0"/>
              </a:spcBef>
              <a:spcAft>
                <a:spcPts val="0"/>
              </a:spcAft>
              <a:buNone/>
            </a:pPr>
            <a:r>
              <a:rPr lang="en-US" sz="3127">
                <a:solidFill>
                  <a:srgbClr val="F4F4F4"/>
                </a:solidFill>
                <a:latin typeface="Nunito"/>
                <a:ea typeface="Nunito"/>
                <a:cs typeface="Nunito"/>
                <a:sym typeface="Nunito"/>
              </a:rPr>
              <a:t>Tous les métiers sont accessibles aux femmes et aux hommes. </a:t>
            </a:r>
            <a:endParaRPr/>
          </a:p>
          <a:p>
            <a:pPr marL="0" marR="0" lvl="0" indent="0" algn="ctr" rtl="0">
              <a:lnSpc>
                <a:spcPct val="150015"/>
              </a:lnSpc>
              <a:spcBef>
                <a:spcPts val="0"/>
              </a:spcBef>
              <a:spcAft>
                <a:spcPts val="0"/>
              </a:spcAft>
              <a:buNone/>
            </a:pPr>
            <a:r>
              <a:rPr lang="en-US" sz="3127">
                <a:solidFill>
                  <a:srgbClr val="F4F4F4"/>
                </a:solidFill>
                <a:latin typeface="Nunito"/>
                <a:ea typeface="Nunito"/>
                <a:cs typeface="Nunito"/>
                <a:sym typeface="Nunito"/>
              </a:rPr>
              <a:t>D’ailleurs, dans les offres d’emploi, il est interdit de préciser le genre. </a:t>
            </a:r>
            <a:endParaRPr/>
          </a:p>
          <a:p>
            <a:pPr marL="0" marR="0" lvl="0" indent="0" algn="ctr" rtl="0">
              <a:lnSpc>
                <a:spcPct val="150015"/>
              </a:lnSpc>
              <a:spcBef>
                <a:spcPts val="0"/>
              </a:spcBef>
              <a:spcAft>
                <a:spcPts val="0"/>
              </a:spcAft>
              <a:buNone/>
            </a:pPr>
            <a:endParaRPr sz="3127">
              <a:solidFill>
                <a:srgbClr val="F4F4F4"/>
              </a:solidFill>
              <a:latin typeface="Nunito"/>
              <a:ea typeface="Nunito"/>
              <a:cs typeface="Nunito"/>
              <a:sym typeface="Nunito"/>
            </a:endParaRPr>
          </a:p>
          <a:p>
            <a:pPr marL="0" marR="0" lvl="0" indent="0" algn="ctr" rtl="0">
              <a:lnSpc>
                <a:spcPct val="150015"/>
              </a:lnSpc>
              <a:spcBef>
                <a:spcPts val="0"/>
              </a:spcBef>
              <a:spcAft>
                <a:spcPts val="0"/>
              </a:spcAft>
              <a:buNone/>
            </a:pPr>
            <a:r>
              <a:rPr lang="en-US" sz="3127">
                <a:solidFill>
                  <a:srgbClr val="F4F4F4"/>
                </a:solidFill>
                <a:latin typeface="Nunito"/>
                <a:ea typeface="Nunito"/>
                <a:cs typeface="Nunito"/>
                <a:sym typeface="Nunito"/>
              </a:rPr>
              <a:t>Pourtant, au sein des 87 familles professionnelles identifiées par l’Insee (Institut national des statistiques et des études économiques), seulement 8 comptent une part de femmes et d’hommes équilibrée.</a:t>
            </a:r>
            <a:endParaRPr/>
          </a:p>
          <a:p>
            <a:pPr marL="0" marR="0" lvl="0" indent="0" algn="ctr" rtl="0">
              <a:lnSpc>
                <a:spcPct val="150015"/>
              </a:lnSpc>
              <a:spcBef>
                <a:spcPts val="0"/>
              </a:spcBef>
              <a:spcAft>
                <a:spcPts val="0"/>
              </a:spcAft>
              <a:buNone/>
            </a:pPr>
            <a:endParaRPr sz="3127">
              <a:solidFill>
                <a:srgbClr val="F4F4F4"/>
              </a:solidFill>
              <a:latin typeface="Nunito"/>
              <a:ea typeface="Nunito"/>
              <a:cs typeface="Nunito"/>
              <a:sym typeface="Nunito"/>
            </a:endParaRPr>
          </a:p>
        </p:txBody>
      </p:sp>
      <p:sp>
        <p:nvSpPr>
          <p:cNvPr id="215" name="Google Shape;215;p12"/>
          <p:cNvSpPr txBox="1"/>
          <p:nvPr/>
        </p:nvSpPr>
        <p:spPr>
          <a:xfrm>
            <a:off x="4432696" y="2039118"/>
            <a:ext cx="3568547" cy="1035695"/>
          </a:xfrm>
          <a:prstGeom prst="rect">
            <a:avLst/>
          </a:prstGeom>
          <a:noFill/>
          <a:ln>
            <a:noFill/>
          </a:ln>
        </p:spPr>
        <p:txBody>
          <a:bodyPr spcFirstLastPara="1" wrap="square" lIns="0" tIns="0" rIns="0" bIns="0" anchor="t" anchorCtr="0">
            <a:spAutoFit/>
          </a:bodyPr>
          <a:lstStyle/>
          <a:p>
            <a:pPr marL="0" marR="0" lvl="0" indent="0" algn="ctr" rtl="0">
              <a:lnSpc>
                <a:spcPct val="115000"/>
              </a:lnSpc>
              <a:spcBef>
                <a:spcPts val="0"/>
              </a:spcBef>
              <a:spcAft>
                <a:spcPts val="0"/>
              </a:spcAft>
              <a:buNone/>
            </a:pPr>
            <a:r>
              <a:rPr lang="en-US" sz="7000" b="1">
                <a:solidFill>
                  <a:srgbClr val="2C1E4D"/>
                </a:solidFill>
                <a:latin typeface="Arial"/>
                <a:ea typeface="Arial"/>
                <a:cs typeface="Arial"/>
                <a:sym typeface="Arial"/>
              </a:rPr>
              <a:t>Vrai</a:t>
            </a:r>
            <a:endParaRPr/>
          </a:p>
        </p:txBody>
      </p:sp>
      <p:sp>
        <p:nvSpPr>
          <p:cNvPr id="216" name="Google Shape;216;p12"/>
          <p:cNvSpPr/>
          <p:nvPr/>
        </p:nvSpPr>
        <p:spPr>
          <a:xfrm>
            <a:off x="13317158" y="2466479"/>
            <a:ext cx="4299966" cy="8229600"/>
          </a:xfrm>
          <a:custGeom>
            <a:avLst/>
            <a:gdLst/>
            <a:ahLst/>
            <a:cxnLst/>
            <a:rect l="l" t="t" r="r" b="b"/>
            <a:pathLst>
              <a:path w="4299966" h="8229600" extrusionOk="0">
                <a:moveTo>
                  <a:pt x="0" y="0"/>
                </a:moveTo>
                <a:lnTo>
                  <a:pt x="4299966" y="0"/>
                </a:lnTo>
                <a:lnTo>
                  <a:pt x="4299966" y="8229600"/>
                </a:lnTo>
                <a:lnTo>
                  <a:pt x="0" y="8229600"/>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220"/>
        <p:cNvGrpSpPr/>
        <p:nvPr/>
      </p:nvGrpSpPr>
      <p:grpSpPr>
        <a:xfrm>
          <a:off x="0" y="0"/>
          <a:ext cx="0" cy="0"/>
          <a:chOff x="0" y="0"/>
          <a:chExt cx="0" cy="0"/>
        </a:xfrm>
      </p:grpSpPr>
      <p:grpSp>
        <p:nvGrpSpPr>
          <p:cNvPr id="221" name="Google Shape;221;p13"/>
          <p:cNvGrpSpPr/>
          <p:nvPr/>
        </p:nvGrpSpPr>
        <p:grpSpPr>
          <a:xfrm>
            <a:off x="3776426" y="4830813"/>
            <a:ext cx="3507117" cy="1315986"/>
            <a:chOff x="0" y="0"/>
            <a:chExt cx="2996440" cy="1124363"/>
          </a:xfrm>
        </p:grpSpPr>
        <p:sp>
          <p:nvSpPr>
            <p:cNvPr id="222" name="Google Shape;222;p13"/>
            <p:cNvSpPr/>
            <p:nvPr/>
          </p:nvSpPr>
          <p:spPr>
            <a:xfrm>
              <a:off x="31750" y="31750"/>
              <a:ext cx="2932940" cy="1060863"/>
            </a:xfrm>
            <a:custGeom>
              <a:avLst/>
              <a:gdLst/>
              <a:ahLst/>
              <a:cxnLst/>
              <a:rect l="l" t="t" r="r" b="b"/>
              <a:pathLst>
                <a:path w="2932940" h="1060863" extrusionOk="0">
                  <a:moveTo>
                    <a:pt x="2840230" y="1060863"/>
                  </a:moveTo>
                  <a:lnTo>
                    <a:pt x="92710" y="1060863"/>
                  </a:lnTo>
                  <a:cubicBezTo>
                    <a:pt x="41910" y="1060863"/>
                    <a:pt x="0" y="1018953"/>
                    <a:pt x="0" y="968153"/>
                  </a:cubicBezTo>
                  <a:lnTo>
                    <a:pt x="0" y="92710"/>
                  </a:lnTo>
                  <a:cubicBezTo>
                    <a:pt x="0" y="41910"/>
                    <a:pt x="41910" y="0"/>
                    <a:pt x="92710" y="0"/>
                  </a:cubicBezTo>
                  <a:lnTo>
                    <a:pt x="2838960" y="0"/>
                  </a:lnTo>
                  <a:cubicBezTo>
                    <a:pt x="2889760" y="0"/>
                    <a:pt x="2931670" y="41910"/>
                    <a:pt x="2931670" y="92710"/>
                  </a:cubicBezTo>
                  <a:lnTo>
                    <a:pt x="2931670" y="966883"/>
                  </a:lnTo>
                  <a:cubicBezTo>
                    <a:pt x="2932940" y="1018953"/>
                    <a:pt x="2891030" y="1060863"/>
                    <a:pt x="2840230" y="1060863"/>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3" name="Google Shape;223;p13"/>
            <p:cNvSpPr/>
            <p:nvPr/>
          </p:nvSpPr>
          <p:spPr>
            <a:xfrm>
              <a:off x="0" y="0"/>
              <a:ext cx="2996440" cy="1124363"/>
            </a:xfrm>
            <a:custGeom>
              <a:avLst/>
              <a:gdLst/>
              <a:ahLst/>
              <a:cxnLst/>
              <a:rect l="l" t="t" r="r" b="b"/>
              <a:pathLst>
                <a:path w="2996440" h="1124363" extrusionOk="0">
                  <a:moveTo>
                    <a:pt x="2871980" y="59690"/>
                  </a:moveTo>
                  <a:cubicBezTo>
                    <a:pt x="2907540" y="59690"/>
                    <a:pt x="2936750" y="88900"/>
                    <a:pt x="2936750" y="124460"/>
                  </a:cubicBezTo>
                  <a:lnTo>
                    <a:pt x="2936750" y="999903"/>
                  </a:lnTo>
                  <a:cubicBezTo>
                    <a:pt x="2936750" y="1035463"/>
                    <a:pt x="2907540" y="1064673"/>
                    <a:pt x="2871980" y="1064673"/>
                  </a:cubicBezTo>
                  <a:lnTo>
                    <a:pt x="124460" y="1064673"/>
                  </a:lnTo>
                  <a:cubicBezTo>
                    <a:pt x="88900" y="1064673"/>
                    <a:pt x="59690" y="1035463"/>
                    <a:pt x="59690" y="999903"/>
                  </a:cubicBezTo>
                  <a:lnTo>
                    <a:pt x="59690" y="124460"/>
                  </a:lnTo>
                  <a:cubicBezTo>
                    <a:pt x="59690" y="88900"/>
                    <a:pt x="88900" y="59690"/>
                    <a:pt x="124460" y="59690"/>
                  </a:cubicBezTo>
                  <a:lnTo>
                    <a:pt x="2871980" y="59690"/>
                  </a:lnTo>
                  <a:moveTo>
                    <a:pt x="2871980" y="0"/>
                  </a:moveTo>
                  <a:lnTo>
                    <a:pt x="124460" y="0"/>
                  </a:lnTo>
                  <a:cubicBezTo>
                    <a:pt x="55880" y="0"/>
                    <a:pt x="0" y="55880"/>
                    <a:pt x="0" y="124460"/>
                  </a:cubicBezTo>
                  <a:lnTo>
                    <a:pt x="0" y="999903"/>
                  </a:lnTo>
                  <a:cubicBezTo>
                    <a:pt x="0" y="1068483"/>
                    <a:pt x="55880" y="1124363"/>
                    <a:pt x="124460" y="1124363"/>
                  </a:cubicBezTo>
                  <a:lnTo>
                    <a:pt x="2871980" y="1124363"/>
                  </a:lnTo>
                  <a:cubicBezTo>
                    <a:pt x="2940560" y="1124363"/>
                    <a:pt x="2996440" y="1068483"/>
                    <a:pt x="2996440" y="999903"/>
                  </a:cubicBezTo>
                  <a:lnTo>
                    <a:pt x="2996440" y="124460"/>
                  </a:lnTo>
                  <a:cubicBezTo>
                    <a:pt x="2996440" y="55880"/>
                    <a:pt x="2940560" y="0"/>
                    <a:pt x="2871980"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24" name="Google Shape;224;p13"/>
          <p:cNvSpPr txBox="1"/>
          <p:nvPr/>
        </p:nvSpPr>
        <p:spPr>
          <a:xfrm>
            <a:off x="5076608" y="5190724"/>
            <a:ext cx="2647670" cy="510438"/>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None/>
            </a:pPr>
            <a:r>
              <a:rPr lang="en-US" sz="2800" b="1">
                <a:solidFill>
                  <a:srgbClr val="2C1E4D"/>
                </a:solidFill>
                <a:latin typeface="Nunito"/>
                <a:ea typeface="Nunito"/>
                <a:cs typeface="Nunito"/>
                <a:sym typeface="Nunito"/>
              </a:rPr>
              <a:t>Nicaragua</a:t>
            </a:r>
            <a:endParaRPr/>
          </a:p>
        </p:txBody>
      </p:sp>
      <p:grpSp>
        <p:nvGrpSpPr>
          <p:cNvPr id="225" name="Google Shape;225;p13"/>
          <p:cNvGrpSpPr/>
          <p:nvPr/>
        </p:nvGrpSpPr>
        <p:grpSpPr>
          <a:xfrm>
            <a:off x="3776426" y="8284778"/>
            <a:ext cx="3507117" cy="1315986"/>
            <a:chOff x="0" y="0"/>
            <a:chExt cx="2996440" cy="1124363"/>
          </a:xfrm>
        </p:grpSpPr>
        <p:sp>
          <p:nvSpPr>
            <p:cNvPr id="226" name="Google Shape;226;p13"/>
            <p:cNvSpPr/>
            <p:nvPr/>
          </p:nvSpPr>
          <p:spPr>
            <a:xfrm>
              <a:off x="31750" y="31750"/>
              <a:ext cx="2932940" cy="1060863"/>
            </a:xfrm>
            <a:custGeom>
              <a:avLst/>
              <a:gdLst/>
              <a:ahLst/>
              <a:cxnLst/>
              <a:rect l="l" t="t" r="r" b="b"/>
              <a:pathLst>
                <a:path w="2932940" h="1060863" extrusionOk="0">
                  <a:moveTo>
                    <a:pt x="2840230" y="1060863"/>
                  </a:moveTo>
                  <a:lnTo>
                    <a:pt x="92710" y="1060863"/>
                  </a:lnTo>
                  <a:cubicBezTo>
                    <a:pt x="41910" y="1060863"/>
                    <a:pt x="0" y="1018953"/>
                    <a:pt x="0" y="968153"/>
                  </a:cubicBezTo>
                  <a:lnTo>
                    <a:pt x="0" y="92710"/>
                  </a:lnTo>
                  <a:cubicBezTo>
                    <a:pt x="0" y="41910"/>
                    <a:pt x="41910" y="0"/>
                    <a:pt x="92710" y="0"/>
                  </a:cubicBezTo>
                  <a:lnTo>
                    <a:pt x="2838960" y="0"/>
                  </a:lnTo>
                  <a:cubicBezTo>
                    <a:pt x="2889760" y="0"/>
                    <a:pt x="2931670" y="41910"/>
                    <a:pt x="2931670" y="92710"/>
                  </a:cubicBezTo>
                  <a:lnTo>
                    <a:pt x="2931670" y="966883"/>
                  </a:lnTo>
                  <a:cubicBezTo>
                    <a:pt x="2932940" y="1018953"/>
                    <a:pt x="2891030" y="1060863"/>
                    <a:pt x="2840230" y="1060863"/>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7" name="Google Shape;227;p13"/>
            <p:cNvSpPr/>
            <p:nvPr/>
          </p:nvSpPr>
          <p:spPr>
            <a:xfrm>
              <a:off x="0" y="0"/>
              <a:ext cx="2996440" cy="1124363"/>
            </a:xfrm>
            <a:custGeom>
              <a:avLst/>
              <a:gdLst/>
              <a:ahLst/>
              <a:cxnLst/>
              <a:rect l="l" t="t" r="r" b="b"/>
              <a:pathLst>
                <a:path w="2996440" h="1124363" extrusionOk="0">
                  <a:moveTo>
                    <a:pt x="2871980" y="59690"/>
                  </a:moveTo>
                  <a:cubicBezTo>
                    <a:pt x="2907540" y="59690"/>
                    <a:pt x="2936750" y="88900"/>
                    <a:pt x="2936750" y="124460"/>
                  </a:cubicBezTo>
                  <a:lnTo>
                    <a:pt x="2936750" y="999903"/>
                  </a:lnTo>
                  <a:cubicBezTo>
                    <a:pt x="2936750" y="1035463"/>
                    <a:pt x="2907540" y="1064673"/>
                    <a:pt x="2871980" y="1064673"/>
                  </a:cubicBezTo>
                  <a:lnTo>
                    <a:pt x="124460" y="1064673"/>
                  </a:lnTo>
                  <a:cubicBezTo>
                    <a:pt x="88900" y="1064673"/>
                    <a:pt x="59690" y="1035463"/>
                    <a:pt x="59690" y="999903"/>
                  </a:cubicBezTo>
                  <a:lnTo>
                    <a:pt x="59690" y="124460"/>
                  </a:lnTo>
                  <a:cubicBezTo>
                    <a:pt x="59690" y="88900"/>
                    <a:pt x="88900" y="59690"/>
                    <a:pt x="124460" y="59690"/>
                  </a:cubicBezTo>
                  <a:lnTo>
                    <a:pt x="2871980" y="59690"/>
                  </a:lnTo>
                  <a:moveTo>
                    <a:pt x="2871980" y="0"/>
                  </a:moveTo>
                  <a:lnTo>
                    <a:pt x="124460" y="0"/>
                  </a:lnTo>
                  <a:cubicBezTo>
                    <a:pt x="55880" y="0"/>
                    <a:pt x="0" y="55880"/>
                    <a:pt x="0" y="124460"/>
                  </a:cubicBezTo>
                  <a:lnTo>
                    <a:pt x="0" y="999903"/>
                  </a:lnTo>
                  <a:cubicBezTo>
                    <a:pt x="0" y="1068483"/>
                    <a:pt x="55880" y="1124363"/>
                    <a:pt x="124460" y="1124363"/>
                  </a:cubicBezTo>
                  <a:lnTo>
                    <a:pt x="2871980" y="1124363"/>
                  </a:lnTo>
                  <a:cubicBezTo>
                    <a:pt x="2940560" y="1124363"/>
                    <a:pt x="2996440" y="1068483"/>
                    <a:pt x="2996440" y="999903"/>
                  </a:cubicBezTo>
                  <a:lnTo>
                    <a:pt x="2996440" y="124460"/>
                  </a:lnTo>
                  <a:cubicBezTo>
                    <a:pt x="2996440" y="55880"/>
                    <a:pt x="2940560" y="0"/>
                    <a:pt x="2871980"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28" name="Google Shape;228;p13"/>
          <p:cNvSpPr txBox="1"/>
          <p:nvPr/>
        </p:nvSpPr>
        <p:spPr>
          <a:xfrm>
            <a:off x="5076608" y="8644689"/>
            <a:ext cx="2647670" cy="510438"/>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None/>
            </a:pPr>
            <a:r>
              <a:rPr lang="en-US" sz="2800" b="1">
                <a:solidFill>
                  <a:srgbClr val="2C1E4D"/>
                </a:solidFill>
                <a:latin typeface="Nunito"/>
                <a:ea typeface="Nunito"/>
                <a:cs typeface="Nunito"/>
                <a:sym typeface="Nunito"/>
              </a:rPr>
              <a:t>Islande</a:t>
            </a:r>
            <a:endParaRPr/>
          </a:p>
        </p:txBody>
      </p:sp>
      <p:grpSp>
        <p:nvGrpSpPr>
          <p:cNvPr id="229" name="Google Shape;229;p13"/>
          <p:cNvGrpSpPr/>
          <p:nvPr/>
        </p:nvGrpSpPr>
        <p:grpSpPr>
          <a:xfrm>
            <a:off x="3776426" y="6559216"/>
            <a:ext cx="3507117" cy="1315986"/>
            <a:chOff x="0" y="0"/>
            <a:chExt cx="2996440" cy="1124363"/>
          </a:xfrm>
        </p:grpSpPr>
        <p:sp>
          <p:nvSpPr>
            <p:cNvPr id="230" name="Google Shape;230;p13"/>
            <p:cNvSpPr/>
            <p:nvPr/>
          </p:nvSpPr>
          <p:spPr>
            <a:xfrm>
              <a:off x="31750" y="31750"/>
              <a:ext cx="2932940" cy="1060863"/>
            </a:xfrm>
            <a:custGeom>
              <a:avLst/>
              <a:gdLst/>
              <a:ahLst/>
              <a:cxnLst/>
              <a:rect l="l" t="t" r="r" b="b"/>
              <a:pathLst>
                <a:path w="2932940" h="1060863" extrusionOk="0">
                  <a:moveTo>
                    <a:pt x="2840230" y="1060863"/>
                  </a:moveTo>
                  <a:lnTo>
                    <a:pt x="92710" y="1060863"/>
                  </a:lnTo>
                  <a:cubicBezTo>
                    <a:pt x="41910" y="1060863"/>
                    <a:pt x="0" y="1018953"/>
                    <a:pt x="0" y="968153"/>
                  </a:cubicBezTo>
                  <a:lnTo>
                    <a:pt x="0" y="92710"/>
                  </a:lnTo>
                  <a:cubicBezTo>
                    <a:pt x="0" y="41910"/>
                    <a:pt x="41910" y="0"/>
                    <a:pt x="92710" y="0"/>
                  </a:cubicBezTo>
                  <a:lnTo>
                    <a:pt x="2838960" y="0"/>
                  </a:lnTo>
                  <a:cubicBezTo>
                    <a:pt x="2889760" y="0"/>
                    <a:pt x="2931670" y="41910"/>
                    <a:pt x="2931670" y="92710"/>
                  </a:cubicBezTo>
                  <a:lnTo>
                    <a:pt x="2931670" y="966883"/>
                  </a:lnTo>
                  <a:cubicBezTo>
                    <a:pt x="2932940" y="1018953"/>
                    <a:pt x="2891030" y="1060863"/>
                    <a:pt x="2840230" y="1060863"/>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1" name="Google Shape;231;p13"/>
            <p:cNvSpPr/>
            <p:nvPr/>
          </p:nvSpPr>
          <p:spPr>
            <a:xfrm>
              <a:off x="0" y="0"/>
              <a:ext cx="2996440" cy="1124363"/>
            </a:xfrm>
            <a:custGeom>
              <a:avLst/>
              <a:gdLst/>
              <a:ahLst/>
              <a:cxnLst/>
              <a:rect l="l" t="t" r="r" b="b"/>
              <a:pathLst>
                <a:path w="2996440" h="1124363" extrusionOk="0">
                  <a:moveTo>
                    <a:pt x="2871980" y="59690"/>
                  </a:moveTo>
                  <a:cubicBezTo>
                    <a:pt x="2907540" y="59690"/>
                    <a:pt x="2936750" y="88900"/>
                    <a:pt x="2936750" y="124460"/>
                  </a:cubicBezTo>
                  <a:lnTo>
                    <a:pt x="2936750" y="999903"/>
                  </a:lnTo>
                  <a:cubicBezTo>
                    <a:pt x="2936750" y="1035463"/>
                    <a:pt x="2907540" y="1064673"/>
                    <a:pt x="2871980" y="1064673"/>
                  </a:cubicBezTo>
                  <a:lnTo>
                    <a:pt x="124460" y="1064673"/>
                  </a:lnTo>
                  <a:cubicBezTo>
                    <a:pt x="88900" y="1064673"/>
                    <a:pt x="59690" y="1035463"/>
                    <a:pt x="59690" y="999903"/>
                  </a:cubicBezTo>
                  <a:lnTo>
                    <a:pt x="59690" y="124460"/>
                  </a:lnTo>
                  <a:cubicBezTo>
                    <a:pt x="59690" y="88900"/>
                    <a:pt x="88900" y="59690"/>
                    <a:pt x="124460" y="59690"/>
                  </a:cubicBezTo>
                  <a:lnTo>
                    <a:pt x="2871980" y="59690"/>
                  </a:lnTo>
                  <a:moveTo>
                    <a:pt x="2871980" y="0"/>
                  </a:moveTo>
                  <a:lnTo>
                    <a:pt x="124460" y="0"/>
                  </a:lnTo>
                  <a:cubicBezTo>
                    <a:pt x="55880" y="0"/>
                    <a:pt x="0" y="55880"/>
                    <a:pt x="0" y="124460"/>
                  </a:cubicBezTo>
                  <a:lnTo>
                    <a:pt x="0" y="999903"/>
                  </a:lnTo>
                  <a:cubicBezTo>
                    <a:pt x="0" y="1068483"/>
                    <a:pt x="55880" y="1124363"/>
                    <a:pt x="124460" y="1124363"/>
                  </a:cubicBezTo>
                  <a:lnTo>
                    <a:pt x="2871980" y="1124363"/>
                  </a:lnTo>
                  <a:cubicBezTo>
                    <a:pt x="2940560" y="1124363"/>
                    <a:pt x="2996440" y="1068483"/>
                    <a:pt x="2996440" y="999903"/>
                  </a:cubicBezTo>
                  <a:lnTo>
                    <a:pt x="2996440" y="124460"/>
                  </a:lnTo>
                  <a:cubicBezTo>
                    <a:pt x="2996440" y="55880"/>
                    <a:pt x="2940560" y="0"/>
                    <a:pt x="2871980"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32" name="Google Shape;232;p13"/>
          <p:cNvSpPr txBox="1"/>
          <p:nvPr/>
        </p:nvSpPr>
        <p:spPr>
          <a:xfrm>
            <a:off x="5076608" y="6919128"/>
            <a:ext cx="2647670" cy="510438"/>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None/>
            </a:pPr>
            <a:r>
              <a:rPr lang="en-US" sz="2800" b="1">
                <a:solidFill>
                  <a:srgbClr val="2C1E4D"/>
                </a:solidFill>
                <a:latin typeface="Nunito"/>
                <a:ea typeface="Nunito"/>
                <a:cs typeface="Nunito"/>
                <a:sym typeface="Nunito"/>
              </a:rPr>
              <a:t>France</a:t>
            </a:r>
            <a:endParaRPr/>
          </a:p>
        </p:txBody>
      </p:sp>
      <p:sp>
        <p:nvSpPr>
          <p:cNvPr id="233" name="Google Shape;233;p13"/>
          <p:cNvSpPr/>
          <p:nvPr/>
        </p:nvSpPr>
        <p:spPr>
          <a:xfrm>
            <a:off x="10309115" y="259613"/>
            <a:ext cx="9499161" cy="9767775"/>
          </a:xfrm>
          <a:custGeom>
            <a:avLst/>
            <a:gdLst/>
            <a:ahLst/>
            <a:cxnLst/>
            <a:rect l="l" t="t" r="r" b="b"/>
            <a:pathLst>
              <a:path w="9499161" h="9767775" extrusionOk="0">
                <a:moveTo>
                  <a:pt x="0" y="0"/>
                </a:moveTo>
                <a:lnTo>
                  <a:pt x="9499161" y="0"/>
                </a:lnTo>
                <a:lnTo>
                  <a:pt x="9499161" y="9767774"/>
                </a:lnTo>
                <a:lnTo>
                  <a:pt x="0" y="9767774"/>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4" name="Google Shape;234;p13"/>
          <p:cNvSpPr/>
          <p:nvPr/>
        </p:nvSpPr>
        <p:spPr>
          <a:xfrm>
            <a:off x="4196916" y="5095727"/>
            <a:ext cx="550311" cy="786158"/>
          </a:xfrm>
          <a:custGeom>
            <a:avLst/>
            <a:gdLst/>
            <a:ahLst/>
            <a:cxnLst/>
            <a:rect l="l" t="t" r="r" b="b"/>
            <a:pathLst>
              <a:path w="550311" h="786158" extrusionOk="0">
                <a:moveTo>
                  <a:pt x="0" y="0"/>
                </a:moveTo>
                <a:lnTo>
                  <a:pt x="550311" y="0"/>
                </a:lnTo>
                <a:lnTo>
                  <a:pt x="550311" y="786158"/>
                </a:lnTo>
                <a:lnTo>
                  <a:pt x="0" y="78615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235" name="Google Shape;235;p13"/>
          <p:cNvGrpSpPr/>
          <p:nvPr/>
        </p:nvGrpSpPr>
        <p:grpSpPr>
          <a:xfrm>
            <a:off x="673516" y="1050454"/>
            <a:ext cx="9635599" cy="2928842"/>
            <a:chOff x="0" y="28575"/>
            <a:chExt cx="12847465" cy="3905122"/>
          </a:xfrm>
        </p:grpSpPr>
        <p:sp>
          <p:nvSpPr>
            <p:cNvPr id="236" name="Google Shape;236;p13"/>
            <p:cNvSpPr txBox="1"/>
            <p:nvPr/>
          </p:nvSpPr>
          <p:spPr>
            <a:xfrm>
              <a:off x="0" y="28575"/>
              <a:ext cx="12847465" cy="1389592"/>
            </a:xfrm>
            <a:prstGeom prst="rect">
              <a:avLst/>
            </a:prstGeom>
            <a:noFill/>
            <a:ln>
              <a:noFill/>
            </a:ln>
          </p:spPr>
          <p:txBody>
            <a:bodyPr spcFirstLastPara="1" wrap="square" lIns="0" tIns="0" rIns="0" bIns="0" anchor="t" anchorCtr="0">
              <a:spAutoFit/>
            </a:bodyPr>
            <a:lstStyle/>
            <a:p>
              <a:pPr marL="0" marR="0" lvl="0" indent="0" algn="ctr" rtl="0">
                <a:lnSpc>
                  <a:spcPct val="115002"/>
                </a:lnSpc>
                <a:spcBef>
                  <a:spcPts val="0"/>
                </a:spcBef>
                <a:spcAft>
                  <a:spcPts val="0"/>
                </a:spcAft>
                <a:buNone/>
              </a:pPr>
              <a:r>
                <a:rPr lang="en-US" sz="6999" b="1">
                  <a:solidFill>
                    <a:srgbClr val="DF1263"/>
                  </a:solidFill>
                  <a:latin typeface="Arial"/>
                  <a:ea typeface="Arial"/>
                  <a:cs typeface="Arial"/>
                  <a:sym typeface="Arial"/>
                </a:rPr>
                <a:t>Question 3</a:t>
              </a:r>
              <a:endParaRPr/>
            </a:p>
          </p:txBody>
        </p:sp>
        <p:sp>
          <p:nvSpPr>
            <p:cNvPr id="237" name="Google Shape;237;p13"/>
            <p:cNvSpPr txBox="1"/>
            <p:nvPr/>
          </p:nvSpPr>
          <p:spPr>
            <a:xfrm>
              <a:off x="0" y="1768345"/>
              <a:ext cx="12847465" cy="2165352"/>
            </a:xfrm>
            <a:prstGeom prst="rect">
              <a:avLst/>
            </a:prstGeom>
            <a:noFill/>
            <a:ln>
              <a:noFill/>
            </a:ln>
          </p:spPr>
          <p:txBody>
            <a:bodyPr spcFirstLastPara="1" wrap="square" lIns="0" tIns="0" rIns="0" bIns="0" anchor="t" anchorCtr="0">
              <a:spAutoFit/>
            </a:bodyPr>
            <a:lstStyle/>
            <a:p>
              <a:pPr marL="0" marR="0" lvl="0" indent="0" algn="ctr" rtl="0">
                <a:lnSpc>
                  <a:spcPct val="150011"/>
                </a:lnSpc>
                <a:spcBef>
                  <a:spcPts val="0"/>
                </a:spcBef>
                <a:spcAft>
                  <a:spcPts val="0"/>
                </a:spcAft>
                <a:buNone/>
              </a:pPr>
              <a:r>
                <a:rPr lang="en-US" sz="4499">
                  <a:solidFill>
                    <a:srgbClr val="FFFFFF"/>
                  </a:solidFill>
                  <a:latin typeface="Nunito"/>
                  <a:ea typeface="Nunito"/>
                  <a:cs typeface="Nunito"/>
                  <a:sym typeface="Nunito"/>
                </a:rPr>
                <a:t>Dans quels pays l’égalité salariale a-t-elle été rendue obligatoire ?</a:t>
              </a:r>
              <a:endParaRPr/>
            </a:p>
          </p:txBody>
        </p:sp>
      </p:grpSp>
      <p:sp>
        <p:nvSpPr>
          <p:cNvPr id="238" name="Google Shape;238;p13"/>
          <p:cNvSpPr/>
          <p:nvPr/>
        </p:nvSpPr>
        <p:spPr>
          <a:xfrm>
            <a:off x="4158893" y="6824130"/>
            <a:ext cx="550311" cy="786158"/>
          </a:xfrm>
          <a:custGeom>
            <a:avLst/>
            <a:gdLst/>
            <a:ahLst/>
            <a:cxnLst/>
            <a:rect l="l" t="t" r="r" b="b"/>
            <a:pathLst>
              <a:path w="550311" h="786158" extrusionOk="0">
                <a:moveTo>
                  <a:pt x="0" y="0"/>
                </a:moveTo>
                <a:lnTo>
                  <a:pt x="550310" y="0"/>
                </a:lnTo>
                <a:lnTo>
                  <a:pt x="550310" y="786158"/>
                </a:lnTo>
                <a:lnTo>
                  <a:pt x="0" y="78615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9" name="Google Shape;239;p13"/>
          <p:cNvSpPr/>
          <p:nvPr/>
        </p:nvSpPr>
        <p:spPr>
          <a:xfrm>
            <a:off x="4196916" y="8551478"/>
            <a:ext cx="550311" cy="786158"/>
          </a:xfrm>
          <a:custGeom>
            <a:avLst/>
            <a:gdLst/>
            <a:ahLst/>
            <a:cxnLst/>
            <a:rect l="l" t="t" r="r" b="b"/>
            <a:pathLst>
              <a:path w="550311" h="786158" extrusionOk="0">
                <a:moveTo>
                  <a:pt x="0" y="0"/>
                </a:moveTo>
                <a:lnTo>
                  <a:pt x="550311" y="0"/>
                </a:lnTo>
                <a:lnTo>
                  <a:pt x="550311" y="786158"/>
                </a:lnTo>
                <a:lnTo>
                  <a:pt x="0" y="78615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DF1263"/>
        </a:solidFill>
        <a:effectLst/>
      </p:bgPr>
    </p:bg>
    <p:spTree>
      <p:nvGrpSpPr>
        <p:cNvPr id="1" name="Shape 243"/>
        <p:cNvGrpSpPr/>
        <p:nvPr/>
      </p:nvGrpSpPr>
      <p:grpSpPr>
        <a:xfrm>
          <a:off x="0" y="0"/>
          <a:ext cx="0" cy="0"/>
          <a:chOff x="0" y="0"/>
          <a:chExt cx="0" cy="0"/>
        </a:xfrm>
      </p:grpSpPr>
      <p:grpSp>
        <p:nvGrpSpPr>
          <p:cNvPr id="244" name="Google Shape;244;p14"/>
          <p:cNvGrpSpPr/>
          <p:nvPr/>
        </p:nvGrpSpPr>
        <p:grpSpPr>
          <a:xfrm>
            <a:off x="9144000" y="1233375"/>
            <a:ext cx="5510162" cy="1633130"/>
            <a:chOff x="0" y="0"/>
            <a:chExt cx="4707817" cy="1395327"/>
          </a:xfrm>
        </p:grpSpPr>
        <p:sp>
          <p:nvSpPr>
            <p:cNvPr id="245" name="Google Shape;245;p14"/>
            <p:cNvSpPr/>
            <p:nvPr/>
          </p:nvSpPr>
          <p:spPr>
            <a:xfrm>
              <a:off x="31750" y="31750"/>
              <a:ext cx="4644317" cy="1331827"/>
            </a:xfrm>
            <a:custGeom>
              <a:avLst/>
              <a:gdLst/>
              <a:ahLst/>
              <a:cxnLst/>
              <a:rect l="l" t="t" r="r" b="b"/>
              <a:pathLst>
                <a:path w="4644317" h="1331827" extrusionOk="0">
                  <a:moveTo>
                    <a:pt x="4551607" y="1331827"/>
                  </a:moveTo>
                  <a:lnTo>
                    <a:pt x="92710" y="1331827"/>
                  </a:lnTo>
                  <a:cubicBezTo>
                    <a:pt x="41910" y="1331827"/>
                    <a:pt x="0" y="1289917"/>
                    <a:pt x="0" y="1239117"/>
                  </a:cubicBezTo>
                  <a:lnTo>
                    <a:pt x="0" y="92710"/>
                  </a:lnTo>
                  <a:cubicBezTo>
                    <a:pt x="0" y="41910"/>
                    <a:pt x="41910" y="0"/>
                    <a:pt x="92710" y="0"/>
                  </a:cubicBezTo>
                  <a:lnTo>
                    <a:pt x="4550337" y="0"/>
                  </a:lnTo>
                  <a:cubicBezTo>
                    <a:pt x="4601137" y="0"/>
                    <a:pt x="4643047" y="41910"/>
                    <a:pt x="4643047" y="92710"/>
                  </a:cubicBezTo>
                  <a:lnTo>
                    <a:pt x="4643047" y="1237847"/>
                  </a:lnTo>
                  <a:cubicBezTo>
                    <a:pt x="4644317" y="1289917"/>
                    <a:pt x="4602407" y="1331827"/>
                    <a:pt x="4551607" y="1331827"/>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6" name="Google Shape;246;p14"/>
            <p:cNvSpPr/>
            <p:nvPr/>
          </p:nvSpPr>
          <p:spPr>
            <a:xfrm>
              <a:off x="0" y="0"/>
              <a:ext cx="4707817" cy="1395327"/>
            </a:xfrm>
            <a:custGeom>
              <a:avLst/>
              <a:gdLst/>
              <a:ahLst/>
              <a:cxnLst/>
              <a:rect l="l" t="t" r="r" b="b"/>
              <a:pathLst>
                <a:path w="4707817" h="1395327" extrusionOk="0">
                  <a:moveTo>
                    <a:pt x="4583357" y="59690"/>
                  </a:moveTo>
                  <a:cubicBezTo>
                    <a:pt x="4618917" y="59690"/>
                    <a:pt x="4648127" y="88900"/>
                    <a:pt x="4648127" y="124460"/>
                  </a:cubicBezTo>
                  <a:lnTo>
                    <a:pt x="4648127" y="1270867"/>
                  </a:lnTo>
                  <a:cubicBezTo>
                    <a:pt x="4648127" y="1306427"/>
                    <a:pt x="4618917" y="1335637"/>
                    <a:pt x="4583357" y="1335637"/>
                  </a:cubicBezTo>
                  <a:lnTo>
                    <a:pt x="124460" y="1335637"/>
                  </a:lnTo>
                  <a:cubicBezTo>
                    <a:pt x="88900" y="1335637"/>
                    <a:pt x="59690" y="1306427"/>
                    <a:pt x="59690" y="1270867"/>
                  </a:cubicBezTo>
                  <a:lnTo>
                    <a:pt x="59690" y="124460"/>
                  </a:lnTo>
                  <a:cubicBezTo>
                    <a:pt x="59690" y="88900"/>
                    <a:pt x="88900" y="59690"/>
                    <a:pt x="124460" y="59690"/>
                  </a:cubicBezTo>
                  <a:lnTo>
                    <a:pt x="4583357" y="59690"/>
                  </a:lnTo>
                  <a:moveTo>
                    <a:pt x="4583357" y="0"/>
                  </a:moveTo>
                  <a:lnTo>
                    <a:pt x="124460" y="0"/>
                  </a:lnTo>
                  <a:cubicBezTo>
                    <a:pt x="55880" y="0"/>
                    <a:pt x="0" y="55880"/>
                    <a:pt x="0" y="124460"/>
                  </a:cubicBezTo>
                  <a:lnTo>
                    <a:pt x="0" y="1270867"/>
                  </a:lnTo>
                  <a:cubicBezTo>
                    <a:pt x="0" y="1339447"/>
                    <a:pt x="55880" y="1395327"/>
                    <a:pt x="124460" y="1395327"/>
                  </a:cubicBezTo>
                  <a:lnTo>
                    <a:pt x="4583357" y="1395327"/>
                  </a:lnTo>
                  <a:cubicBezTo>
                    <a:pt x="4651937" y="1395327"/>
                    <a:pt x="4707817" y="1339447"/>
                    <a:pt x="4707817" y="1270867"/>
                  </a:cubicBezTo>
                  <a:lnTo>
                    <a:pt x="4707817" y="124460"/>
                  </a:lnTo>
                  <a:cubicBezTo>
                    <a:pt x="4707817" y="55880"/>
                    <a:pt x="4651937" y="0"/>
                    <a:pt x="4583357" y="0"/>
                  </a:cubicBezTo>
                  <a:close/>
                </a:path>
              </a:pathLst>
            </a:custGeom>
            <a:solidFill>
              <a:srgbClr val="14185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47" name="Google Shape;247;p14"/>
          <p:cNvSpPr/>
          <p:nvPr/>
        </p:nvSpPr>
        <p:spPr>
          <a:xfrm>
            <a:off x="298224" y="3268203"/>
            <a:ext cx="4779993" cy="4779993"/>
          </a:xfrm>
          <a:custGeom>
            <a:avLst/>
            <a:gdLst/>
            <a:ahLst/>
            <a:cxnLst/>
            <a:rect l="l" t="t" r="r" b="b"/>
            <a:pathLst>
              <a:path w="4779993" h="4779993" extrusionOk="0">
                <a:moveTo>
                  <a:pt x="0" y="0"/>
                </a:moveTo>
                <a:lnTo>
                  <a:pt x="4779993" y="0"/>
                </a:lnTo>
                <a:lnTo>
                  <a:pt x="4779993" y="4779993"/>
                </a:lnTo>
                <a:lnTo>
                  <a:pt x="0" y="4779993"/>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8" name="Google Shape;248;p14"/>
          <p:cNvSpPr txBox="1"/>
          <p:nvPr/>
        </p:nvSpPr>
        <p:spPr>
          <a:xfrm>
            <a:off x="6116093" y="3478861"/>
            <a:ext cx="11143207" cy="6020218"/>
          </a:xfrm>
          <a:prstGeom prst="rect">
            <a:avLst/>
          </a:prstGeom>
          <a:noFill/>
          <a:ln>
            <a:noFill/>
          </a:ln>
        </p:spPr>
        <p:txBody>
          <a:bodyPr spcFirstLastPara="1" wrap="square" lIns="0" tIns="0" rIns="0" bIns="0" anchor="t" anchorCtr="0">
            <a:spAutoFit/>
          </a:bodyPr>
          <a:lstStyle/>
          <a:p>
            <a:pPr marL="0" marR="0" lvl="0" indent="0" algn="ctr" rtl="0">
              <a:lnSpc>
                <a:spcPct val="150000"/>
              </a:lnSpc>
              <a:spcBef>
                <a:spcPts val="0"/>
              </a:spcBef>
              <a:spcAft>
                <a:spcPts val="0"/>
              </a:spcAft>
              <a:buNone/>
            </a:pPr>
            <a:r>
              <a:rPr lang="en-US" sz="3200">
                <a:solidFill>
                  <a:srgbClr val="F4F4F4"/>
                </a:solidFill>
                <a:latin typeface="Nunito"/>
                <a:ea typeface="Nunito"/>
                <a:cs typeface="Nunito"/>
                <a:sym typeface="Nunito"/>
              </a:rPr>
              <a:t>Depuis le 1er janvier 2018, l’Islande s’est engagée à rendre obligatoire l’égalité salariale entre les femmes et les hommes.</a:t>
            </a:r>
            <a:endParaRPr/>
          </a:p>
          <a:p>
            <a:pPr marL="0" marR="0" lvl="0" indent="0" algn="ctr" rtl="0">
              <a:lnSpc>
                <a:spcPct val="150000"/>
              </a:lnSpc>
              <a:spcBef>
                <a:spcPts val="0"/>
              </a:spcBef>
              <a:spcAft>
                <a:spcPts val="0"/>
              </a:spcAft>
              <a:buNone/>
            </a:pPr>
            <a:r>
              <a:rPr lang="en-US" sz="3200">
                <a:solidFill>
                  <a:srgbClr val="F4F4F4"/>
                </a:solidFill>
                <a:latin typeface="Nunito"/>
                <a:ea typeface="Nunito"/>
                <a:cs typeface="Nunito"/>
                <a:sym typeface="Nunito"/>
              </a:rPr>
              <a:t>Pionnier en termes d’égalité hommes-femmes, le petit État insulaire occupe depuis 10 ans la première place du classement annuel des pays les plus égalitaires en matière de genre. </a:t>
            </a:r>
            <a:endParaRPr/>
          </a:p>
          <a:p>
            <a:pPr marL="0" marR="0" lvl="0" indent="0" algn="ctr" rtl="0">
              <a:lnSpc>
                <a:spcPct val="150000"/>
              </a:lnSpc>
              <a:spcBef>
                <a:spcPts val="0"/>
              </a:spcBef>
              <a:spcAft>
                <a:spcPts val="0"/>
              </a:spcAft>
              <a:buNone/>
            </a:pPr>
            <a:endParaRPr sz="3200">
              <a:solidFill>
                <a:srgbClr val="F4F4F4"/>
              </a:solidFill>
              <a:latin typeface="Nunito"/>
              <a:ea typeface="Nunito"/>
              <a:cs typeface="Nunito"/>
              <a:sym typeface="Nunito"/>
            </a:endParaRPr>
          </a:p>
          <a:p>
            <a:pPr marL="0" marR="0" lvl="0" indent="0" algn="ctr" rtl="0">
              <a:lnSpc>
                <a:spcPct val="150000"/>
              </a:lnSpc>
              <a:spcBef>
                <a:spcPts val="0"/>
              </a:spcBef>
              <a:spcAft>
                <a:spcPts val="0"/>
              </a:spcAft>
              <a:buNone/>
            </a:pPr>
            <a:r>
              <a:rPr lang="en-US" sz="3200">
                <a:solidFill>
                  <a:srgbClr val="F4F4F4"/>
                </a:solidFill>
                <a:latin typeface="Nunito"/>
                <a:ea typeface="Nunito"/>
                <a:cs typeface="Nunito"/>
                <a:sym typeface="Nunito"/>
              </a:rPr>
              <a:t>La France est classée loin derrière, après plus d’une centaine de pays.</a:t>
            </a:r>
            <a:endParaRPr/>
          </a:p>
          <a:p>
            <a:pPr marL="0" marR="0" lvl="0" indent="0" algn="ctr" rtl="0">
              <a:lnSpc>
                <a:spcPct val="149968"/>
              </a:lnSpc>
              <a:spcBef>
                <a:spcPts val="0"/>
              </a:spcBef>
              <a:spcAft>
                <a:spcPts val="0"/>
              </a:spcAft>
              <a:buNone/>
            </a:pPr>
            <a:endParaRPr sz="3200">
              <a:solidFill>
                <a:srgbClr val="F4F4F4"/>
              </a:solidFill>
              <a:latin typeface="Nunito"/>
              <a:ea typeface="Nunito"/>
              <a:cs typeface="Nunito"/>
              <a:sym typeface="Nunito"/>
            </a:endParaRPr>
          </a:p>
        </p:txBody>
      </p:sp>
      <p:sp>
        <p:nvSpPr>
          <p:cNvPr id="249" name="Google Shape;249;p14"/>
          <p:cNvSpPr txBox="1"/>
          <p:nvPr/>
        </p:nvSpPr>
        <p:spPr>
          <a:xfrm>
            <a:off x="9344025" y="1622579"/>
            <a:ext cx="5081543" cy="1035695"/>
          </a:xfrm>
          <a:prstGeom prst="rect">
            <a:avLst/>
          </a:prstGeom>
          <a:noFill/>
          <a:ln>
            <a:noFill/>
          </a:ln>
        </p:spPr>
        <p:txBody>
          <a:bodyPr spcFirstLastPara="1" wrap="square" lIns="0" tIns="0" rIns="0" bIns="0" anchor="t" anchorCtr="0">
            <a:spAutoFit/>
          </a:bodyPr>
          <a:lstStyle/>
          <a:p>
            <a:pPr marL="0" marR="0" lvl="0" indent="0" algn="ctr" rtl="0">
              <a:lnSpc>
                <a:spcPct val="115002"/>
              </a:lnSpc>
              <a:spcBef>
                <a:spcPts val="0"/>
              </a:spcBef>
              <a:spcAft>
                <a:spcPts val="0"/>
              </a:spcAft>
              <a:buNone/>
            </a:pPr>
            <a:r>
              <a:rPr lang="en-US" sz="6999" b="1">
                <a:solidFill>
                  <a:srgbClr val="2C1E4D"/>
                </a:solidFill>
                <a:latin typeface="Arial"/>
                <a:ea typeface="Arial"/>
                <a:cs typeface="Arial"/>
                <a:sym typeface="Arial"/>
              </a:rPr>
              <a:t>L’Islande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253"/>
        <p:cNvGrpSpPr/>
        <p:nvPr/>
      </p:nvGrpSpPr>
      <p:grpSpPr>
        <a:xfrm>
          <a:off x="0" y="0"/>
          <a:ext cx="0" cy="0"/>
          <a:chOff x="0" y="0"/>
          <a:chExt cx="0" cy="0"/>
        </a:xfrm>
      </p:grpSpPr>
      <p:sp>
        <p:nvSpPr>
          <p:cNvPr id="254" name="Google Shape;254;p15"/>
          <p:cNvSpPr txBox="1"/>
          <p:nvPr/>
        </p:nvSpPr>
        <p:spPr>
          <a:xfrm>
            <a:off x="1910978" y="4925975"/>
            <a:ext cx="14466045" cy="1484630"/>
          </a:xfrm>
          <a:prstGeom prst="rect">
            <a:avLst/>
          </a:prstGeom>
          <a:noFill/>
          <a:ln>
            <a:noFill/>
          </a:ln>
        </p:spPr>
        <p:txBody>
          <a:bodyPr spcFirstLastPara="1" wrap="square" lIns="0" tIns="0" rIns="0" bIns="0" anchor="t" anchorCtr="0">
            <a:spAutoFit/>
          </a:bodyPr>
          <a:lstStyle/>
          <a:p>
            <a:pPr marL="0" marR="0" lvl="0" indent="0" algn="ctr" rtl="0">
              <a:lnSpc>
                <a:spcPct val="110000"/>
              </a:lnSpc>
              <a:spcBef>
                <a:spcPts val="0"/>
              </a:spcBef>
              <a:spcAft>
                <a:spcPts val="0"/>
              </a:spcAft>
              <a:buNone/>
            </a:pPr>
            <a:r>
              <a:rPr lang="en-US" sz="10400" b="1">
                <a:solidFill>
                  <a:srgbClr val="FFFFFF"/>
                </a:solidFill>
                <a:latin typeface="Arial"/>
                <a:ea typeface="Arial"/>
                <a:cs typeface="Arial"/>
                <a:sym typeface="Arial"/>
              </a:rPr>
              <a:t>Les stéréotypes</a:t>
            </a:r>
            <a:endParaRPr/>
          </a:p>
        </p:txBody>
      </p:sp>
      <p:grpSp>
        <p:nvGrpSpPr>
          <p:cNvPr id="255" name="Google Shape;255;p15"/>
          <p:cNvGrpSpPr/>
          <p:nvPr/>
        </p:nvGrpSpPr>
        <p:grpSpPr>
          <a:xfrm>
            <a:off x="7027354" y="2419527"/>
            <a:ext cx="4233291" cy="1171180"/>
            <a:chOff x="0" y="0"/>
            <a:chExt cx="3295965" cy="911860"/>
          </a:xfrm>
        </p:grpSpPr>
        <p:sp>
          <p:nvSpPr>
            <p:cNvPr id="256" name="Google Shape;256;p15"/>
            <p:cNvSpPr/>
            <p:nvPr/>
          </p:nvSpPr>
          <p:spPr>
            <a:xfrm>
              <a:off x="0" y="0"/>
              <a:ext cx="3295965" cy="911860"/>
            </a:xfrm>
            <a:custGeom>
              <a:avLst/>
              <a:gdLst/>
              <a:ahLst/>
              <a:cxnLst/>
              <a:rect l="l" t="t" r="r" b="b"/>
              <a:pathLst>
                <a:path w="3295965" h="911860" extrusionOk="0">
                  <a:moveTo>
                    <a:pt x="2840035" y="0"/>
                  </a:moveTo>
                  <a:lnTo>
                    <a:pt x="2542458" y="0"/>
                  </a:lnTo>
                  <a:lnTo>
                    <a:pt x="2542458" y="1270"/>
                  </a:lnTo>
                  <a:lnTo>
                    <a:pt x="911860" y="1270"/>
                  </a:lnTo>
                  <a:lnTo>
                    <a:pt x="911860" y="0"/>
                  </a:lnTo>
                  <a:lnTo>
                    <a:pt x="455930" y="0"/>
                  </a:lnTo>
                  <a:cubicBezTo>
                    <a:pt x="204470" y="0"/>
                    <a:pt x="0" y="204470"/>
                    <a:pt x="0" y="455930"/>
                  </a:cubicBezTo>
                  <a:cubicBezTo>
                    <a:pt x="0" y="707390"/>
                    <a:pt x="204470" y="911860"/>
                    <a:pt x="455930" y="911860"/>
                  </a:cubicBezTo>
                  <a:lnTo>
                    <a:pt x="2840035" y="911860"/>
                  </a:lnTo>
                  <a:cubicBezTo>
                    <a:pt x="3091495" y="911860"/>
                    <a:pt x="3295965" y="708660"/>
                    <a:pt x="3295965" y="457200"/>
                  </a:cubicBezTo>
                  <a:cubicBezTo>
                    <a:pt x="3295965" y="205740"/>
                    <a:pt x="3091495" y="0"/>
                    <a:pt x="2840035"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7" name="Google Shape;257;p15"/>
            <p:cNvSpPr/>
            <p:nvPr/>
          </p:nvSpPr>
          <p:spPr>
            <a:xfrm>
              <a:off x="341630" y="227330"/>
              <a:ext cx="1808480" cy="228600"/>
            </a:xfrm>
            <a:custGeom>
              <a:avLst/>
              <a:gdLst/>
              <a:ahLst/>
              <a:cxnLst/>
              <a:rect l="l" t="t" r="r" b="b"/>
              <a:pathLst>
                <a:path w="1808480" h="228600" extrusionOk="0">
                  <a:moveTo>
                    <a:pt x="1695450" y="0"/>
                  </a:moveTo>
                  <a:lnTo>
                    <a:pt x="114300" y="0"/>
                  </a:lnTo>
                  <a:cubicBezTo>
                    <a:pt x="50800" y="0"/>
                    <a:pt x="0" y="50800"/>
                    <a:pt x="0" y="114300"/>
                  </a:cubicBezTo>
                  <a:cubicBezTo>
                    <a:pt x="0" y="177800"/>
                    <a:pt x="50800" y="228600"/>
                    <a:pt x="114300" y="228600"/>
                  </a:cubicBezTo>
                  <a:lnTo>
                    <a:pt x="570230" y="228600"/>
                  </a:lnTo>
                  <a:lnTo>
                    <a:pt x="570230" y="227330"/>
                  </a:lnTo>
                  <a:lnTo>
                    <a:pt x="1694180" y="227330"/>
                  </a:lnTo>
                  <a:cubicBezTo>
                    <a:pt x="1757680" y="227330"/>
                    <a:pt x="1808480" y="176530"/>
                    <a:pt x="1808480" y="113030"/>
                  </a:cubicBezTo>
                  <a:cubicBezTo>
                    <a:pt x="1808480" y="49530"/>
                    <a:pt x="1757680" y="0"/>
                    <a:pt x="1695450"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58" name="Google Shape;258;p15"/>
          <p:cNvSpPr txBox="1"/>
          <p:nvPr/>
        </p:nvSpPr>
        <p:spPr>
          <a:xfrm>
            <a:off x="7428644" y="2751421"/>
            <a:ext cx="3430711" cy="534334"/>
          </a:xfrm>
          <a:prstGeom prst="rect">
            <a:avLst/>
          </a:prstGeom>
          <a:noFill/>
          <a:ln>
            <a:noFill/>
          </a:ln>
        </p:spPr>
        <p:txBody>
          <a:bodyPr spcFirstLastPara="1" wrap="square" lIns="0" tIns="0" rIns="0" bIns="0" anchor="t" anchorCtr="0">
            <a:spAutoFit/>
          </a:bodyPr>
          <a:lstStyle/>
          <a:p>
            <a:pPr marL="0" marR="0" lvl="0" indent="0" algn="ctr" rtl="0">
              <a:lnSpc>
                <a:spcPct val="110002"/>
              </a:lnSpc>
              <a:spcBef>
                <a:spcPts val="0"/>
              </a:spcBef>
              <a:spcAft>
                <a:spcPts val="0"/>
              </a:spcAft>
              <a:buNone/>
            </a:pPr>
            <a:r>
              <a:rPr lang="en-US" sz="3749" b="1">
                <a:solidFill>
                  <a:srgbClr val="FFFFFF"/>
                </a:solidFill>
                <a:latin typeface="Nunito"/>
                <a:ea typeface="Nunito"/>
                <a:cs typeface="Nunito"/>
                <a:sym typeface="Nunito"/>
              </a:rPr>
              <a:t>MANCHE 2</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262"/>
        <p:cNvGrpSpPr/>
        <p:nvPr/>
      </p:nvGrpSpPr>
      <p:grpSpPr>
        <a:xfrm>
          <a:off x="0" y="0"/>
          <a:ext cx="0" cy="0"/>
          <a:chOff x="0" y="0"/>
          <a:chExt cx="0" cy="0"/>
        </a:xfrm>
      </p:grpSpPr>
      <p:sp>
        <p:nvSpPr>
          <p:cNvPr id="263" name="Google Shape;263;p16"/>
          <p:cNvSpPr/>
          <p:nvPr/>
        </p:nvSpPr>
        <p:spPr>
          <a:xfrm rot="-300834">
            <a:off x="-4828615" y="-877425"/>
            <a:ext cx="15630523" cy="11253977"/>
          </a:xfrm>
          <a:custGeom>
            <a:avLst/>
            <a:gdLst/>
            <a:ahLst/>
            <a:cxnLst/>
            <a:rect l="l" t="t" r="r" b="b"/>
            <a:pathLst>
              <a:path w="15630523" h="11253977" extrusionOk="0">
                <a:moveTo>
                  <a:pt x="0" y="0"/>
                </a:moveTo>
                <a:lnTo>
                  <a:pt x="15630523" y="0"/>
                </a:lnTo>
                <a:lnTo>
                  <a:pt x="15630523" y="11253977"/>
                </a:lnTo>
                <a:lnTo>
                  <a:pt x="0" y="11253977"/>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264" name="Google Shape;264;p16"/>
          <p:cNvGrpSpPr/>
          <p:nvPr/>
        </p:nvGrpSpPr>
        <p:grpSpPr>
          <a:xfrm>
            <a:off x="5282612" y="7299487"/>
            <a:ext cx="2883151" cy="1131466"/>
            <a:chOff x="0" y="0"/>
            <a:chExt cx="2336638" cy="916992"/>
          </a:xfrm>
        </p:grpSpPr>
        <p:sp>
          <p:nvSpPr>
            <p:cNvPr id="265" name="Google Shape;265;p16"/>
            <p:cNvSpPr/>
            <p:nvPr/>
          </p:nvSpPr>
          <p:spPr>
            <a:xfrm>
              <a:off x="31750" y="31750"/>
              <a:ext cx="2273137" cy="853492"/>
            </a:xfrm>
            <a:custGeom>
              <a:avLst/>
              <a:gdLst/>
              <a:ahLst/>
              <a:cxnLst/>
              <a:rect l="l" t="t" r="r" b="b"/>
              <a:pathLst>
                <a:path w="2273137" h="853492" extrusionOk="0">
                  <a:moveTo>
                    <a:pt x="2180427" y="853492"/>
                  </a:moveTo>
                  <a:lnTo>
                    <a:pt x="92710" y="853492"/>
                  </a:lnTo>
                  <a:cubicBezTo>
                    <a:pt x="41910" y="853492"/>
                    <a:pt x="0" y="811582"/>
                    <a:pt x="0" y="760782"/>
                  </a:cubicBezTo>
                  <a:lnTo>
                    <a:pt x="0" y="92710"/>
                  </a:lnTo>
                  <a:cubicBezTo>
                    <a:pt x="0" y="41910"/>
                    <a:pt x="41910" y="0"/>
                    <a:pt x="92710" y="0"/>
                  </a:cubicBezTo>
                  <a:lnTo>
                    <a:pt x="2179157" y="0"/>
                  </a:lnTo>
                  <a:cubicBezTo>
                    <a:pt x="2229957" y="0"/>
                    <a:pt x="2271868" y="41910"/>
                    <a:pt x="2271868" y="92710"/>
                  </a:cubicBezTo>
                  <a:lnTo>
                    <a:pt x="2271868" y="759512"/>
                  </a:lnTo>
                  <a:cubicBezTo>
                    <a:pt x="2273137" y="811582"/>
                    <a:pt x="2231227" y="853492"/>
                    <a:pt x="2180427" y="853492"/>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6" name="Google Shape;266;p16"/>
            <p:cNvSpPr/>
            <p:nvPr/>
          </p:nvSpPr>
          <p:spPr>
            <a:xfrm>
              <a:off x="0" y="0"/>
              <a:ext cx="2336638" cy="916992"/>
            </a:xfrm>
            <a:custGeom>
              <a:avLst/>
              <a:gdLst/>
              <a:ahLst/>
              <a:cxnLst/>
              <a:rect l="l" t="t" r="r" b="b"/>
              <a:pathLst>
                <a:path w="2336638" h="916992" extrusionOk="0">
                  <a:moveTo>
                    <a:pt x="2212177" y="59690"/>
                  </a:moveTo>
                  <a:cubicBezTo>
                    <a:pt x="2247737" y="59690"/>
                    <a:pt x="2276947" y="88900"/>
                    <a:pt x="2276947" y="124460"/>
                  </a:cubicBezTo>
                  <a:lnTo>
                    <a:pt x="2276947" y="792532"/>
                  </a:lnTo>
                  <a:cubicBezTo>
                    <a:pt x="2276947" y="828092"/>
                    <a:pt x="2247737" y="857302"/>
                    <a:pt x="2212177" y="857302"/>
                  </a:cubicBezTo>
                  <a:lnTo>
                    <a:pt x="124460" y="857302"/>
                  </a:lnTo>
                  <a:cubicBezTo>
                    <a:pt x="88900" y="857302"/>
                    <a:pt x="59690" y="828092"/>
                    <a:pt x="59690" y="792532"/>
                  </a:cubicBezTo>
                  <a:lnTo>
                    <a:pt x="59690" y="124460"/>
                  </a:lnTo>
                  <a:cubicBezTo>
                    <a:pt x="59690" y="88900"/>
                    <a:pt x="88900" y="59690"/>
                    <a:pt x="124460" y="59690"/>
                  </a:cubicBezTo>
                  <a:lnTo>
                    <a:pt x="2212178" y="59690"/>
                  </a:lnTo>
                  <a:moveTo>
                    <a:pt x="2212178" y="0"/>
                  </a:moveTo>
                  <a:lnTo>
                    <a:pt x="124460" y="0"/>
                  </a:lnTo>
                  <a:cubicBezTo>
                    <a:pt x="55880" y="0"/>
                    <a:pt x="0" y="55880"/>
                    <a:pt x="0" y="124460"/>
                  </a:cubicBezTo>
                  <a:lnTo>
                    <a:pt x="0" y="792532"/>
                  </a:lnTo>
                  <a:cubicBezTo>
                    <a:pt x="0" y="861112"/>
                    <a:pt x="55880" y="916992"/>
                    <a:pt x="124460" y="916992"/>
                  </a:cubicBezTo>
                  <a:lnTo>
                    <a:pt x="2212178" y="916992"/>
                  </a:lnTo>
                  <a:cubicBezTo>
                    <a:pt x="2280757" y="916992"/>
                    <a:pt x="2336638" y="861112"/>
                    <a:pt x="2336638" y="792532"/>
                  </a:cubicBezTo>
                  <a:lnTo>
                    <a:pt x="2336638" y="124460"/>
                  </a:lnTo>
                  <a:cubicBezTo>
                    <a:pt x="2336638" y="55880"/>
                    <a:pt x="2280757" y="0"/>
                    <a:pt x="2212178"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67" name="Google Shape;267;p16"/>
          <p:cNvSpPr/>
          <p:nvPr/>
        </p:nvSpPr>
        <p:spPr>
          <a:xfrm>
            <a:off x="5686977" y="7685634"/>
            <a:ext cx="408151" cy="359173"/>
          </a:xfrm>
          <a:custGeom>
            <a:avLst/>
            <a:gdLst/>
            <a:ahLst/>
            <a:cxnLst/>
            <a:rect l="l" t="t" r="r" b="b"/>
            <a:pathLst>
              <a:path w="408151" h="359173" extrusionOk="0">
                <a:moveTo>
                  <a:pt x="0" y="0"/>
                </a:moveTo>
                <a:lnTo>
                  <a:pt x="408152" y="0"/>
                </a:lnTo>
                <a:lnTo>
                  <a:pt x="408152" y="359173"/>
                </a:lnTo>
                <a:lnTo>
                  <a:pt x="0" y="359173"/>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8" name="Google Shape;268;p16"/>
          <p:cNvSpPr txBox="1"/>
          <p:nvPr/>
        </p:nvSpPr>
        <p:spPr>
          <a:xfrm>
            <a:off x="6533279" y="7484305"/>
            <a:ext cx="1315033" cy="657055"/>
          </a:xfrm>
          <a:prstGeom prst="rect">
            <a:avLst/>
          </a:prstGeom>
          <a:noFill/>
          <a:ln>
            <a:noFill/>
          </a:ln>
        </p:spPr>
        <p:txBody>
          <a:bodyPr spcFirstLastPara="1" wrap="square" lIns="0" tIns="0" rIns="0" bIns="0" anchor="t" anchorCtr="0">
            <a:spAutoFit/>
          </a:bodyPr>
          <a:lstStyle/>
          <a:p>
            <a:pPr marL="0" marR="0" lvl="0" indent="0" algn="l" rtl="0">
              <a:lnSpc>
                <a:spcPct val="150013"/>
              </a:lnSpc>
              <a:spcBef>
                <a:spcPts val="0"/>
              </a:spcBef>
              <a:spcAft>
                <a:spcPts val="0"/>
              </a:spcAft>
              <a:buNone/>
            </a:pPr>
            <a:r>
              <a:rPr lang="en-US" sz="3689" b="1">
                <a:solidFill>
                  <a:srgbClr val="2C1E4D"/>
                </a:solidFill>
                <a:latin typeface="Nunito"/>
                <a:ea typeface="Nunito"/>
                <a:cs typeface="Nunito"/>
                <a:sym typeface="Nunito"/>
              </a:rPr>
              <a:t>4 %</a:t>
            </a:r>
            <a:endParaRPr/>
          </a:p>
        </p:txBody>
      </p:sp>
      <p:sp>
        <p:nvSpPr>
          <p:cNvPr id="269" name="Google Shape;269;p16"/>
          <p:cNvSpPr txBox="1"/>
          <p:nvPr/>
        </p:nvSpPr>
        <p:spPr>
          <a:xfrm>
            <a:off x="7973944" y="2876314"/>
            <a:ext cx="5228214" cy="1035050"/>
          </a:xfrm>
          <a:prstGeom prst="rect">
            <a:avLst/>
          </a:prstGeom>
          <a:noFill/>
          <a:ln>
            <a:noFill/>
          </a:ln>
        </p:spPr>
        <p:txBody>
          <a:bodyPr spcFirstLastPara="1" wrap="square" lIns="0" tIns="0" rIns="0" bIns="0" anchor="t" anchorCtr="0">
            <a:spAutoFit/>
          </a:bodyPr>
          <a:lstStyle/>
          <a:p>
            <a:pPr marL="0" marR="0" lvl="0" indent="0" algn="l" rtl="0">
              <a:lnSpc>
                <a:spcPct val="115002"/>
              </a:lnSpc>
              <a:spcBef>
                <a:spcPts val="0"/>
              </a:spcBef>
              <a:spcAft>
                <a:spcPts val="0"/>
              </a:spcAft>
              <a:buNone/>
            </a:pPr>
            <a:r>
              <a:rPr lang="en-US" sz="6999" b="1">
                <a:solidFill>
                  <a:srgbClr val="DF1263"/>
                </a:solidFill>
                <a:latin typeface="Arial"/>
                <a:ea typeface="Arial"/>
                <a:cs typeface="Arial"/>
                <a:sym typeface="Arial"/>
              </a:rPr>
              <a:t>Question 4</a:t>
            </a:r>
            <a:endParaRPr/>
          </a:p>
        </p:txBody>
      </p:sp>
      <p:sp>
        <p:nvSpPr>
          <p:cNvPr id="270" name="Google Shape;270;p16"/>
          <p:cNvSpPr txBox="1"/>
          <p:nvPr/>
        </p:nvSpPr>
        <p:spPr>
          <a:xfrm>
            <a:off x="3631908" y="4597164"/>
            <a:ext cx="13193281" cy="1866900"/>
          </a:xfrm>
          <a:prstGeom prst="rect">
            <a:avLst/>
          </a:prstGeom>
          <a:noFill/>
          <a:ln>
            <a:noFill/>
          </a:ln>
        </p:spPr>
        <p:txBody>
          <a:bodyPr spcFirstLastPara="1" wrap="square" lIns="0" tIns="0" rIns="0" bIns="0" anchor="t" anchorCtr="0">
            <a:spAutoFit/>
          </a:bodyPr>
          <a:lstStyle/>
          <a:p>
            <a:pPr marL="0" marR="0" lvl="0" indent="0" algn="ctr" rtl="0">
              <a:lnSpc>
                <a:spcPct val="150000"/>
              </a:lnSpc>
              <a:spcBef>
                <a:spcPts val="0"/>
              </a:spcBef>
              <a:spcAft>
                <a:spcPts val="0"/>
              </a:spcAft>
              <a:buNone/>
            </a:pPr>
            <a:r>
              <a:rPr lang="en-US" sz="5000">
                <a:solidFill>
                  <a:srgbClr val="FFFFFF"/>
                </a:solidFill>
                <a:latin typeface="Nunito"/>
                <a:ea typeface="Nunito"/>
                <a:cs typeface="Nunito"/>
                <a:sym typeface="Nunito"/>
              </a:rPr>
              <a:t>Quel est le pourcentage de garçons dans les publicités pour les poupées à la télévision ?</a:t>
            </a:r>
            <a:endParaRPr/>
          </a:p>
        </p:txBody>
      </p:sp>
      <p:grpSp>
        <p:nvGrpSpPr>
          <p:cNvPr id="271" name="Google Shape;271;p16"/>
          <p:cNvGrpSpPr/>
          <p:nvPr/>
        </p:nvGrpSpPr>
        <p:grpSpPr>
          <a:xfrm>
            <a:off x="9355605" y="7299487"/>
            <a:ext cx="2883151" cy="1131466"/>
            <a:chOff x="0" y="0"/>
            <a:chExt cx="2336638" cy="916992"/>
          </a:xfrm>
        </p:grpSpPr>
        <p:sp>
          <p:nvSpPr>
            <p:cNvPr id="272" name="Google Shape;272;p16"/>
            <p:cNvSpPr/>
            <p:nvPr/>
          </p:nvSpPr>
          <p:spPr>
            <a:xfrm>
              <a:off x="31750" y="31750"/>
              <a:ext cx="2273137" cy="853492"/>
            </a:xfrm>
            <a:custGeom>
              <a:avLst/>
              <a:gdLst/>
              <a:ahLst/>
              <a:cxnLst/>
              <a:rect l="l" t="t" r="r" b="b"/>
              <a:pathLst>
                <a:path w="2273137" h="853492" extrusionOk="0">
                  <a:moveTo>
                    <a:pt x="2180427" y="853492"/>
                  </a:moveTo>
                  <a:lnTo>
                    <a:pt x="92710" y="853492"/>
                  </a:lnTo>
                  <a:cubicBezTo>
                    <a:pt x="41910" y="853492"/>
                    <a:pt x="0" y="811582"/>
                    <a:pt x="0" y="760782"/>
                  </a:cubicBezTo>
                  <a:lnTo>
                    <a:pt x="0" y="92710"/>
                  </a:lnTo>
                  <a:cubicBezTo>
                    <a:pt x="0" y="41910"/>
                    <a:pt x="41910" y="0"/>
                    <a:pt x="92710" y="0"/>
                  </a:cubicBezTo>
                  <a:lnTo>
                    <a:pt x="2179157" y="0"/>
                  </a:lnTo>
                  <a:cubicBezTo>
                    <a:pt x="2229957" y="0"/>
                    <a:pt x="2271868" y="41910"/>
                    <a:pt x="2271868" y="92710"/>
                  </a:cubicBezTo>
                  <a:lnTo>
                    <a:pt x="2271868" y="759512"/>
                  </a:lnTo>
                  <a:cubicBezTo>
                    <a:pt x="2273137" y="811582"/>
                    <a:pt x="2231227" y="853492"/>
                    <a:pt x="2180427" y="853492"/>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3" name="Google Shape;273;p16"/>
            <p:cNvSpPr/>
            <p:nvPr/>
          </p:nvSpPr>
          <p:spPr>
            <a:xfrm>
              <a:off x="0" y="0"/>
              <a:ext cx="2336638" cy="916992"/>
            </a:xfrm>
            <a:custGeom>
              <a:avLst/>
              <a:gdLst/>
              <a:ahLst/>
              <a:cxnLst/>
              <a:rect l="l" t="t" r="r" b="b"/>
              <a:pathLst>
                <a:path w="2336638" h="916992" extrusionOk="0">
                  <a:moveTo>
                    <a:pt x="2212177" y="59690"/>
                  </a:moveTo>
                  <a:cubicBezTo>
                    <a:pt x="2247737" y="59690"/>
                    <a:pt x="2276947" y="88900"/>
                    <a:pt x="2276947" y="124460"/>
                  </a:cubicBezTo>
                  <a:lnTo>
                    <a:pt x="2276947" y="792532"/>
                  </a:lnTo>
                  <a:cubicBezTo>
                    <a:pt x="2276947" y="828092"/>
                    <a:pt x="2247737" y="857302"/>
                    <a:pt x="2212177" y="857302"/>
                  </a:cubicBezTo>
                  <a:lnTo>
                    <a:pt x="124460" y="857302"/>
                  </a:lnTo>
                  <a:cubicBezTo>
                    <a:pt x="88900" y="857302"/>
                    <a:pt x="59690" y="828092"/>
                    <a:pt x="59690" y="792532"/>
                  </a:cubicBezTo>
                  <a:lnTo>
                    <a:pt x="59690" y="124460"/>
                  </a:lnTo>
                  <a:cubicBezTo>
                    <a:pt x="59690" y="88900"/>
                    <a:pt x="88900" y="59690"/>
                    <a:pt x="124460" y="59690"/>
                  </a:cubicBezTo>
                  <a:lnTo>
                    <a:pt x="2212178" y="59690"/>
                  </a:lnTo>
                  <a:moveTo>
                    <a:pt x="2212178" y="0"/>
                  </a:moveTo>
                  <a:lnTo>
                    <a:pt x="124460" y="0"/>
                  </a:lnTo>
                  <a:cubicBezTo>
                    <a:pt x="55880" y="0"/>
                    <a:pt x="0" y="55880"/>
                    <a:pt x="0" y="124460"/>
                  </a:cubicBezTo>
                  <a:lnTo>
                    <a:pt x="0" y="792532"/>
                  </a:lnTo>
                  <a:cubicBezTo>
                    <a:pt x="0" y="861112"/>
                    <a:pt x="55880" y="916992"/>
                    <a:pt x="124460" y="916992"/>
                  </a:cubicBezTo>
                  <a:lnTo>
                    <a:pt x="2212178" y="916992"/>
                  </a:lnTo>
                  <a:cubicBezTo>
                    <a:pt x="2280757" y="916992"/>
                    <a:pt x="2336638" y="861112"/>
                    <a:pt x="2336638" y="792532"/>
                  </a:cubicBezTo>
                  <a:lnTo>
                    <a:pt x="2336638" y="124460"/>
                  </a:lnTo>
                  <a:cubicBezTo>
                    <a:pt x="2336638" y="55880"/>
                    <a:pt x="2280757" y="0"/>
                    <a:pt x="2212178"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74" name="Google Shape;274;p16"/>
          <p:cNvSpPr/>
          <p:nvPr/>
        </p:nvSpPr>
        <p:spPr>
          <a:xfrm>
            <a:off x="9756626" y="7685634"/>
            <a:ext cx="408151" cy="359173"/>
          </a:xfrm>
          <a:custGeom>
            <a:avLst/>
            <a:gdLst/>
            <a:ahLst/>
            <a:cxnLst/>
            <a:rect l="l" t="t" r="r" b="b"/>
            <a:pathLst>
              <a:path w="408151" h="359173" extrusionOk="0">
                <a:moveTo>
                  <a:pt x="0" y="0"/>
                </a:moveTo>
                <a:lnTo>
                  <a:pt x="408151" y="0"/>
                </a:lnTo>
                <a:lnTo>
                  <a:pt x="408151" y="359173"/>
                </a:lnTo>
                <a:lnTo>
                  <a:pt x="0" y="359173"/>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5" name="Google Shape;275;p16"/>
          <p:cNvSpPr txBox="1"/>
          <p:nvPr/>
        </p:nvSpPr>
        <p:spPr>
          <a:xfrm>
            <a:off x="10606271" y="7484305"/>
            <a:ext cx="1315033" cy="657055"/>
          </a:xfrm>
          <a:prstGeom prst="rect">
            <a:avLst/>
          </a:prstGeom>
          <a:noFill/>
          <a:ln>
            <a:noFill/>
          </a:ln>
        </p:spPr>
        <p:txBody>
          <a:bodyPr spcFirstLastPara="1" wrap="square" lIns="0" tIns="0" rIns="0" bIns="0" anchor="t" anchorCtr="0">
            <a:spAutoFit/>
          </a:bodyPr>
          <a:lstStyle/>
          <a:p>
            <a:pPr marL="0" marR="0" lvl="0" indent="0" algn="l" rtl="0">
              <a:lnSpc>
                <a:spcPct val="150013"/>
              </a:lnSpc>
              <a:spcBef>
                <a:spcPts val="0"/>
              </a:spcBef>
              <a:spcAft>
                <a:spcPts val="0"/>
              </a:spcAft>
              <a:buNone/>
            </a:pPr>
            <a:r>
              <a:rPr lang="en-US" sz="3689" b="1">
                <a:solidFill>
                  <a:srgbClr val="2C1E4D"/>
                </a:solidFill>
                <a:latin typeface="Nunito"/>
                <a:ea typeface="Nunito"/>
                <a:cs typeface="Nunito"/>
                <a:sym typeface="Nunito"/>
              </a:rPr>
              <a:t>11 %</a:t>
            </a:r>
            <a:endParaRPr/>
          </a:p>
        </p:txBody>
      </p:sp>
      <p:grpSp>
        <p:nvGrpSpPr>
          <p:cNvPr id="276" name="Google Shape;276;p16"/>
          <p:cNvGrpSpPr/>
          <p:nvPr/>
        </p:nvGrpSpPr>
        <p:grpSpPr>
          <a:xfrm>
            <a:off x="13423646" y="7299074"/>
            <a:ext cx="2883151" cy="1131466"/>
            <a:chOff x="0" y="0"/>
            <a:chExt cx="2336638" cy="916992"/>
          </a:xfrm>
        </p:grpSpPr>
        <p:sp>
          <p:nvSpPr>
            <p:cNvPr id="277" name="Google Shape;277;p16"/>
            <p:cNvSpPr/>
            <p:nvPr/>
          </p:nvSpPr>
          <p:spPr>
            <a:xfrm>
              <a:off x="31750" y="31750"/>
              <a:ext cx="2273137" cy="853492"/>
            </a:xfrm>
            <a:custGeom>
              <a:avLst/>
              <a:gdLst/>
              <a:ahLst/>
              <a:cxnLst/>
              <a:rect l="l" t="t" r="r" b="b"/>
              <a:pathLst>
                <a:path w="2273137" h="853492" extrusionOk="0">
                  <a:moveTo>
                    <a:pt x="2180427" y="853492"/>
                  </a:moveTo>
                  <a:lnTo>
                    <a:pt x="92710" y="853492"/>
                  </a:lnTo>
                  <a:cubicBezTo>
                    <a:pt x="41910" y="853492"/>
                    <a:pt x="0" y="811582"/>
                    <a:pt x="0" y="760782"/>
                  </a:cubicBezTo>
                  <a:lnTo>
                    <a:pt x="0" y="92710"/>
                  </a:lnTo>
                  <a:cubicBezTo>
                    <a:pt x="0" y="41910"/>
                    <a:pt x="41910" y="0"/>
                    <a:pt x="92710" y="0"/>
                  </a:cubicBezTo>
                  <a:lnTo>
                    <a:pt x="2179157" y="0"/>
                  </a:lnTo>
                  <a:cubicBezTo>
                    <a:pt x="2229957" y="0"/>
                    <a:pt x="2271868" y="41910"/>
                    <a:pt x="2271868" y="92710"/>
                  </a:cubicBezTo>
                  <a:lnTo>
                    <a:pt x="2271868" y="759512"/>
                  </a:lnTo>
                  <a:cubicBezTo>
                    <a:pt x="2273137" y="811582"/>
                    <a:pt x="2231227" y="853492"/>
                    <a:pt x="2180427" y="853492"/>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8" name="Google Shape;278;p16"/>
            <p:cNvSpPr/>
            <p:nvPr/>
          </p:nvSpPr>
          <p:spPr>
            <a:xfrm>
              <a:off x="0" y="0"/>
              <a:ext cx="2336638" cy="916992"/>
            </a:xfrm>
            <a:custGeom>
              <a:avLst/>
              <a:gdLst/>
              <a:ahLst/>
              <a:cxnLst/>
              <a:rect l="l" t="t" r="r" b="b"/>
              <a:pathLst>
                <a:path w="2336638" h="916992" extrusionOk="0">
                  <a:moveTo>
                    <a:pt x="2212177" y="59690"/>
                  </a:moveTo>
                  <a:cubicBezTo>
                    <a:pt x="2247737" y="59690"/>
                    <a:pt x="2276947" y="88900"/>
                    <a:pt x="2276947" y="124460"/>
                  </a:cubicBezTo>
                  <a:lnTo>
                    <a:pt x="2276947" y="792532"/>
                  </a:lnTo>
                  <a:cubicBezTo>
                    <a:pt x="2276947" y="828092"/>
                    <a:pt x="2247737" y="857302"/>
                    <a:pt x="2212177" y="857302"/>
                  </a:cubicBezTo>
                  <a:lnTo>
                    <a:pt x="124460" y="857302"/>
                  </a:lnTo>
                  <a:cubicBezTo>
                    <a:pt x="88900" y="857302"/>
                    <a:pt x="59690" y="828092"/>
                    <a:pt x="59690" y="792532"/>
                  </a:cubicBezTo>
                  <a:lnTo>
                    <a:pt x="59690" y="124460"/>
                  </a:lnTo>
                  <a:cubicBezTo>
                    <a:pt x="59690" y="88900"/>
                    <a:pt x="88900" y="59690"/>
                    <a:pt x="124460" y="59690"/>
                  </a:cubicBezTo>
                  <a:lnTo>
                    <a:pt x="2212178" y="59690"/>
                  </a:lnTo>
                  <a:moveTo>
                    <a:pt x="2212178" y="0"/>
                  </a:moveTo>
                  <a:lnTo>
                    <a:pt x="124460" y="0"/>
                  </a:lnTo>
                  <a:cubicBezTo>
                    <a:pt x="55880" y="0"/>
                    <a:pt x="0" y="55880"/>
                    <a:pt x="0" y="124460"/>
                  </a:cubicBezTo>
                  <a:lnTo>
                    <a:pt x="0" y="792532"/>
                  </a:lnTo>
                  <a:cubicBezTo>
                    <a:pt x="0" y="861112"/>
                    <a:pt x="55880" y="916992"/>
                    <a:pt x="124460" y="916992"/>
                  </a:cubicBezTo>
                  <a:lnTo>
                    <a:pt x="2212178" y="916992"/>
                  </a:lnTo>
                  <a:cubicBezTo>
                    <a:pt x="2280757" y="916992"/>
                    <a:pt x="2336638" y="861112"/>
                    <a:pt x="2336638" y="792532"/>
                  </a:cubicBezTo>
                  <a:lnTo>
                    <a:pt x="2336638" y="124460"/>
                  </a:lnTo>
                  <a:cubicBezTo>
                    <a:pt x="2336638" y="55880"/>
                    <a:pt x="2280757" y="0"/>
                    <a:pt x="2212178"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79" name="Google Shape;279;p16"/>
          <p:cNvSpPr/>
          <p:nvPr/>
        </p:nvSpPr>
        <p:spPr>
          <a:xfrm>
            <a:off x="13824667" y="7685220"/>
            <a:ext cx="408151" cy="359173"/>
          </a:xfrm>
          <a:custGeom>
            <a:avLst/>
            <a:gdLst/>
            <a:ahLst/>
            <a:cxnLst/>
            <a:rect l="l" t="t" r="r" b="b"/>
            <a:pathLst>
              <a:path w="408151" h="359173" extrusionOk="0">
                <a:moveTo>
                  <a:pt x="0" y="0"/>
                </a:moveTo>
                <a:lnTo>
                  <a:pt x="408151" y="0"/>
                </a:lnTo>
                <a:lnTo>
                  <a:pt x="408151" y="359173"/>
                </a:lnTo>
                <a:lnTo>
                  <a:pt x="0" y="359173"/>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0" name="Google Shape;280;p16"/>
          <p:cNvSpPr/>
          <p:nvPr/>
        </p:nvSpPr>
        <p:spPr>
          <a:xfrm>
            <a:off x="897068" y="1028700"/>
            <a:ext cx="2734839" cy="9116132"/>
          </a:xfrm>
          <a:custGeom>
            <a:avLst/>
            <a:gdLst/>
            <a:ahLst/>
            <a:cxnLst/>
            <a:rect l="l" t="t" r="r" b="b"/>
            <a:pathLst>
              <a:path w="2734839" h="9116132" extrusionOk="0">
                <a:moveTo>
                  <a:pt x="0" y="0"/>
                </a:moveTo>
                <a:lnTo>
                  <a:pt x="2734840" y="0"/>
                </a:lnTo>
                <a:lnTo>
                  <a:pt x="2734840" y="9116132"/>
                </a:lnTo>
                <a:lnTo>
                  <a:pt x="0" y="911613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1" name="Google Shape;281;p16"/>
          <p:cNvSpPr txBox="1"/>
          <p:nvPr/>
        </p:nvSpPr>
        <p:spPr>
          <a:xfrm>
            <a:off x="14674313" y="7483892"/>
            <a:ext cx="1315033" cy="657055"/>
          </a:xfrm>
          <a:prstGeom prst="rect">
            <a:avLst/>
          </a:prstGeom>
          <a:noFill/>
          <a:ln>
            <a:noFill/>
          </a:ln>
        </p:spPr>
        <p:txBody>
          <a:bodyPr spcFirstLastPara="1" wrap="square" lIns="0" tIns="0" rIns="0" bIns="0" anchor="t" anchorCtr="0">
            <a:spAutoFit/>
          </a:bodyPr>
          <a:lstStyle/>
          <a:p>
            <a:pPr marL="0" marR="0" lvl="0" indent="0" algn="l" rtl="0">
              <a:lnSpc>
                <a:spcPct val="150013"/>
              </a:lnSpc>
              <a:spcBef>
                <a:spcPts val="0"/>
              </a:spcBef>
              <a:spcAft>
                <a:spcPts val="0"/>
              </a:spcAft>
              <a:buNone/>
            </a:pPr>
            <a:r>
              <a:rPr lang="en-US" sz="3689" b="1">
                <a:solidFill>
                  <a:srgbClr val="2C1E4D"/>
                </a:solidFill>
                <a:latin typeface="Nunito"/>
                <a:ea typeface="Nunito"/>
                <a:cs typeface="Nunito"/>
                <a:sym typeface="Nunito"/>
              </a:rPr>
              <a:t>23 %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DF1263"/>
        </a:solidFill>
        <a:effectLst/>
      </p:bgPr>
    </p:bg>
    <p:spTree>
      <p:nvGrpSpPr>
        <p:cNvPr id="1" name="Shape 285"/>
        <p:cNvGrpSpPr/>
        <p:nvPr/>
      </p:nvGrpSpPr>
      <p:grpSpPr>
        <a:xfrm>
          <a:off x="0" y="0"/>
          <a:ext cx="0" cy="0"/>
          <a:chOff x="0" y="0"/>
          <a:chExt cx="0" cy="0"/>
        </a:xfrm>
      </p:grpSpPr>
      <p:grpSp>
        <p:nvGrpSpPr>
          <p:cNvPr id="286" name="Google Shape;286;p17"/>
          <p:cNvGrpSpPr/>
          <p:nvPr/>
        </p:nvGrpSpPr>
        <p:grpSpPr>
          <a:xfrm>
            <a:off x="7585947" y="1028700"/>
            <a:ext cx="3116106" cy="1633130"/>
            <a:chOff x="0" y="0"/>
            <a:chExt cx="4154809" cy="2177506"/>
          </a:xfrm>
        </p:grpSpPr>
        <p:grpSp>
          <p:nvGrpSpPr>
            <p:cNvPr id="287" name="Google Shape;287;p17"/>
            <p:cNvGrpSpPr/>
            <p:nvPr/>
          </p:nvGrpSpPr>
          <p:grpSpPr>
            <a:xfrm>
              <a:off x="0" y="0"/>
              <a:ext cx="4154809" cy="2177506"/>
              <a:chOff x="0" y="0"/>
              <a:chExt cx="2662365" cy="1395327"/>
            </a:xfrm>
          </p:grpSpPr>
          <p:sp>
            <p:nvSpPr>
              <p:cNvPr id="288" name="Google Shape;288;p17"/>
              <p:cNvSpPr/>
              <p:nvPr/>
            </p:nvSpPr>
            <p:spPr>
              <a:xfrm>
                <a:off x="31750" y="31750"/>
                <a:ext cx="2598864" cy="1331827"/>
              </a:xfrm>
              <a:custGeom>
                <a:avLst/>
                <a:gdLst/>
                <a:ahLst/>
                <a:cxnLst/>
                <a:rect l="l" t="t" r="r" b="b"/>
                <a:pathLst>
                  <a:path w="2598864" h="1331827" extrusionOk="0">
                    <a:moveTo>
                      <a:pt x="2506154" y="1331827"/>
                    </a:moveTo>
                    <a:lnTo>
                      <a:pt x="92710" y="1331827"/>
                    </a:lnTo>
                    <a:cubicBezTo>
                      <a:pt x="41910" y="1331827"/>
                      <a:pt x="0" y="1289917"/>
                      <a:pt x="0" y="1239117"/>
                    </a:cubicBezTo>
                    <a:lnTo>
                      <a:pt x="0" y="92710"/>
                    </a:lnTo>
                    <a:cubicBezTo>
                      <a:pt x="0" y="41910"/>
                      <a:pt x="41910" y="0"/>
                      <a:pt x="92710" y="0"/>
                    </a:cubicBezTo>
                    <a:lnTo>
                      <a:pt x="2504885" y="0"/>
                    </a:lnTo>
                    <a:cubicBezTo>
                      <a:pt x="2555685" y="0"/>
                      <a:pt x="2597595" y="41910"/>
                      <a:pt x="2597595" y="92710"/>
                    </a:cubicBezTo>
                    <a:lnTo>
                      <a:pt x="2597595" y="1237847"/>
                    </a:lnTo>
                    <a:cubicBezTo>
                      <a:pt x="2598864" y="1289917"/>
                      <a:pt x="2556954" y="1331827"/>
                      <a:pt x="2506154" y="1331827"/>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9" name="Google Shape;289;p17"/>
              <p:cNvSpPr/>
              <p:nvPr/>
            </p:nvSpPr>
            <p:spPr>
              <a:xfrm>
                <a:off x="0" y="0"/>
                <a:ext cx="2662365" cy="1395327"/>
              </a:xfrm>
              <a:custGeom>
                <a:avLst/>
                <a:gdLst/>
                <a:ahLst/>
                <a:cxnLst/>
                <a:rect l="l" t="t" r="r" b="b"/>
                <a:pathLst>
                  <a:path w="2662365" h="1395327" extrusionOk="0">
                    <a:moveTo>
                      <a:pt x="2537904" y="59690"/>
                    </a:moveTo>
                    <a:cubicBezTo>
                      <a:pt x="2573464" y="59690"/>
                      <a:pt x="2602674" y="88900"/>
                      <a:pt x="2602674" y="124460"/>
                    </a:cubicBezTo>
                    <a:lnTo>
                      <a:pt x="2602674" y="1270867"/>
                    </a:lnTo>
                    <a:cubicBezTo>
                      <a:pt x="2602674" y="1306427"/>
                      <a:pt x="2573464" y="1335637"/>
                      <a:pt x="2537904" y="1335637"/>
                    </a:cubicBezTo>
                    <a:lnTo>
                      <a:pt x="124460" y="1335637"/>
                    </a:lnTo>
                    <a:cubicBezTo>
                      <a:pt x="88900" y="1335637"/>
                      <a:pt x="59690" y="1306427"/>
                      <a:pt x="59690" y="1270867"/>
                    </a:cubicBezTo>
                    <a:lnTo>
                      <a:pt x="59690" y="124460"/>
                    </a:lnTo>
                    <a:cubicBezTo>
                      <a:pt x="59690" y="88900"/>
                      <a:pt x="88900" y="59690"/>
                      <a:pt x="124460" y="59690"/>
                    </a:cubicBezTo>
                    <a:lnTo>
                      <a:pt x="2537905" y="59690"/>
                    </a:lnTo>
                    <a:moveTo>
                      <a:pt x="2537905" y="0"/>
                    </a:moveTo>
                    <a:lnTo>
                      <a:pt x="124460" y="0"/>
                    </a:lnTo>
                    <a:cubicBezTo>
                      <a:pt x="55880" y="0"/>
                      <a:pt x="0" y="55880"/>
                      <a:pt x="0" y="124460"/>
                    </a:cubicBezTo>
                    <a:lnTo>
                      <a:pt x="0" y="1270867"/>
                    </a:lnTo>
                    <a:cubicBezTo>
                      <a:pt x="0" y="1339447"/>
                      <a:pt x="55880" y="1395327"/>
                      <a:pt x="124460" y="1395327"/>
                    </a:cubicBezTo>
                    <a:lnTo>
                      <a:pt x="2537905" y="1395327"/>
                    </a:lnTo>
                    <a:cubicBezTo>
                      <a:pt x="2606485" y="1395327"/>
                      <a:pt x="2662365" y="1339447"/>
                      <a:pt x="2662365" y="1270867"/>
                    </a:cubicBezTo>
                    <a:lnTo>
                      <a:pt x="2662365" y="124460"/>
                    </a:lnTo>
                    <a:cubicBezTo>
                      <a:pt x="2662365" y="55880"/>
                      <a:pt x="2606485" y="0"/>
                      <a:pt x="2537905" y="0"/>
                    </a:cubicBezTo>
                    <a:close/>
                  </a:path>
                </a:pathLst>
              </a:custGeom>
              <a:solidFill>
                <a:srgbClr val="14185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90" name="Google Shape;290;p17"/>
            <p:cNvSpPr txBox="1"/>
            <p:nvPr/>
          </p:nvSpPr>
          <p:spPr>
            <a:xfrm>
              <a:off x="672664" y="547515"/>
              <a:ext cx="2809481" cy="1390452"/>
            </a:xfrm>
            <a:prstGeom prst="rect">
              <a:avLst/>
            </a:prstGeom>
            <a:noFill/>
            <a:ln>
              <a:noFill/>
            </a:ln>
          </p:spPr>
          <p:txBody>
            <a:bodyPr spcFirstLastPara="1" wrap="square" lIns="0" tIns="0" rIns="0" bIns="0" anchor="t" anchorCtr="0">
              <a:spAutoFit/>
            </a:bodyPr>
            <a:lstStyle/>
            <a:p>
              <a:pPr marL="0" marR="0" lvl="0" indent="0" algn="ctr" rtl="0">
                <a:lnSpc>
                  <a:spcPct val="115000"/>
                </a:lnSpc>
                <a:spcBef>
                  <a:spcPts val="0"/>
                </a:spcBef>
                <a:spcAft>
                  <a:spcPts val="0"/>
                </a:spcAft>
                <a:buNone/>
              </a:pPr>
              <a:r>
                <a:rPr lang="en-US" sz="7000" b="1">
                  <a:solidFill>
                    <a:srgbClr val="2C1E4D"/>
                  </a:solidFill>
                  <a:latin typeface="Arial"/>
                  <a:ea typeface="Arial"/>
                  <a:cs typeface="Arial"/>
                  <a:sym typeface="Arial"/>
                </a:rPr>
                <a:t>4 %</a:t>
              </a:r>
              <a:endParaRPr/>
            </a:p>
          </p:txBody>
        </p:sp>
      </p:grpSp>
      <p:sp>
        <p:nvSpPr>
          <p:cNvPr id="291" name="Google Shape;291;p17"/>
          <p:cNvSpPr/>
          <p:nvPr/>
        </p:nvSpPr>
        <p:spPr>
          <a:xfrm rot="7791671">
            <a:off x="-4579629" y="-740636"/>
            <a:ext cx="11230545" cy="5166051"/>
          </a:xfrm>
          <a:custGeom>
            <a:avLst/>
            <a:gdLst/>
            <a:ahLst/>
            <a:cxnLst/>
            <a:rect l="l" t="t" r="r" b="b"/>
            <a:pathLst>
              <a:path w="11230545" h="5166051" extrusionOk="0">
                <a:moveTo>
                  <a:pt x="0" y="0"/>
                </a:moveTo>
                <a:lnTo>
                  <a:pt x="11230545" y="0"/>
                </a:lnTo>
                <a:lnTo>
                  <a:pt x="11230545" y="5166050"/>
                </a:lnTo>
                <a:lnTo>
                  <a:pt x="0" y="516605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2" name="Google Shape;292;p17"/>
          <p:cNvSpPr txBox="1"/>
          <p:nvPr/>
        </p:nvSpPr>
        <p:spPr>
          <a:xfrm>
            <a:off x="1401409" y="3257622"/>
            <a:ext cx="16230600" cy="6624907"/>
          </a:xfrm>
          <a:prstGeom prst="rect">
            <a:avLst/>
          </a:prstGeom>
          <a:noFill/>
          <a:ln>
            <a:noFill/>
          </a:ln>
        </p:spPr>
        <p:txBody>
          <a:bodyPr spcFirstLastPara="1" wrap="square" lIns="0" tIns="0" rIns="0" bIns="0" anchor="t" anchorCtr="0">
            <a:spAutoFit/>
          </a:bodyPr>
          <a:lstStyle/>
          <a:p>
            <a:pPr marL="0" marR="0" lvl="0" indent="0" algn="ctr" rtl="0">
              <a:lnSpc>
                <a:spcPct val="150000"/>
              </a:lnSpc>
              <a:spcBef>
                <a:spcPts val="0"/>
              </a:spcBef>
              <a:spcAft>
                <a:spcPts val="0"/>
              </a:spcAft>
              <a:buNone/>
            </a:pPr>
            <a:r>
              <a:rPr lang="en-US" sz="3200">
                <a:solidFill>
                  <a:srgbClr val="F4F4F4"/>
                </a:solidFill>
                <a:latin typeface="Nunito"/>
                <a:ea typeface="Nunito"/>
                <a:cs typeface="Nunito"/>
                <a:sym typeface="Nunito"/>
              </a:rPr>
              <a:t>Ce que nous voyons à l’écran ne reflète pas la réalité ! </a:t>
            </a:r>
            <a:endParaRPr/>
          </a:p>
          <a:p>
            <a:pPr marL="0" marR="0" lvl="0" indent="0" algn="ctr" rtl="0">
              <a:lnSpc>
                <a:spcPct val="150000"/>
              </a:lnSpc>
              <a:spcBef>
                <a:spcPts val="0"/>
              </a:spcBef>
              <a:spcAft>
                <a:spcPts val="0"/>
              </a:spcAft>
              <a:buNone/>
            </a:pPr>
            <a:r>
              <a:rPr lang="en-US" sz="3200">
                <a:solidFill>
                  <a:srgbClr val="F4F4F4"/>
                </a:solidFill>
                <a:latin typeface="Nunito"/>
                <a:ea typeface="Nunito"/>
                <a:cs typeface="Nunito"/>
                <a:sym typeface="Nunito"/>
              </a:rPr>
              <a:t>D’après une étude (Elfe décembre 2022), 19 % des garçons âgés de 2 ans jouent tous les jours ou presque à la poupée. Ceci est d’autant plus fréquent lorsqu’ils ont des sœurs et donc des poupées à disposition puisque les parents n’achètent pas les mêmes jouets aux filles et aux garçons.</a:t>
            </a:r>
            <a:endParaRPr/>
          </a:p>
          <a:p>
            <a:pPr marL="0" marR="0" lvl="0" indent="0" algn="ctr" rtl="0">
              <a:lnSpc>
                <a:spcPct val="150000"/>
              </a:lnSpc>
              <a:spcBef>
                <a:spcPts val="0"/>
              </a:spcBef>
              <a:spcAft>
                <a:spcPts val="0"/>
              </a:spcAft>
              <a:buNone/>
            </a:pPr>
            <a:endParaRPr sz="3200">
              <a:solidFill>
                <a:srgbClr val="F4F4F4"/>
              </a:solidFill>
              <a:latin typeface="Nunito"/>
              <a:ea typeface="Nunito"/>
              <a:cs typeface="Nunito"/>
              <a:sym typeface="Nunito"/>
            </a:endParaRPr>
          </a:p>
          <a:p>
            <a:pPr marL="0" marR="0" lvl="0" indent="0" algn="ctr" rtl="0">
              <a:lnSpc>
                <a:spcPct val="150000"/>
              </a:lnSpc>
              <a:spcBef>
                <a:spcPts val="0"/>
              </a:spcBef>
              <a:spcAft>
                <a:spcPts val="0"/>
              </a:spcAft>
              <a:buNone/>
            </a:pPr>
            <a:r>
              <a:rPr lang="en-US" sz="3200">
                <a:solidFill>
                  <a:srgbClr val="F4F4F4"/>
                </a:solidFill>
                <a:latin typeface="Nunito"/>
                <a:ea typeface="Nunito"/>
                <a:cs typeface="Nunito"/>
                <a:sym typeface="Nunito"/>
              </a:rPr>
              <a:t>Ainsi, les poupées et tous les jeux qui ont trait aux tâches ménagères sont réservés aux filles, les héros et les outils aux garçons.</a:t>
            </a:r>
            <a:endParaRPr/>
          </a:p>
          <a:p>
            <a:pPr marL="0" marR="0" lvl="0" indent="0" algn="ctr" rtl="0">
              <a:lnSpc>
                <a:spcPct val="150000"/>
              </a:lnSpc>
              <a:spcBef>
                <a:spcPts val="0"/>
              </a:spcBef>
              <a:spcAft>
                <a:spcPts val="0"/>
              </a:spcAft>
              <a:buNone/>
            </a:pPr>
            <a:r>
              <a:rPr lang="en-US" sz="3200">
                <a:solidFill>
                  <a:srgbClr val="F4F4F4"/>
                </a:solidFill>
                <a:latin typeface="Nunito"/>
                <a:ea typeface="Nunito"/>
                <a:cs typeface="Nunito"/>
                <a:sym typeface="Nunito"/>
              </a:rPr>
              <a:t>Mais, d’après vous, quelles incidences cela peut-il avoir sur la répartition des tâches ménagères ou le choix des métiers ?</a:t>
            </a:r>
            <a:endParaRPr/>
          </a:p>
          <a:p>
            <a:pPr marL="0" marR="0" lvl="0" indent="0" algn="ctr" rtl="0">
              <a:lnSpc>
                <a:spcPct val="150000"/>
              </a:lnSpc>
              <a:spcBef>
                <a:spcPts val="0"/>
              </a:spcBef>
              <a:spcAft>
                <a:spcPts val="0"/>
              </a:spcAft>
              <a:buNone/>
            </a:pPr>
            <a:endParaRPr sz="3200">
              <a:solidFill>
                <a:srgbClr val="F4F4F4"/>
              </a:solidFill>
              <a:latin typeface="Nunito"/>
              <a:ea typeface="Nunito"/>
              <a:cs typeface="Nunito"/>
              <a:sym typeface="Nunito"/>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296"/>
        <p:cNvGrpSpPr/>
        <p:nvPr/>
      </p:nvGrpSpPr>
      <p:grpSpPr>
        <a:xfrm>
          <a:off x="0" y="0"/>
          <a:ext cx="0" cy="0"/>
          <a:chOff x="0" y="0"/>
          <a:chExt cx="0" cy="0"/>
        </a:xfrm>
      </p:grpSpPr>
      <p:sp>
        <p:nvSpPr>
          <p:cNvPr id="297" name="Google Shape;297;p18"/>
          <p:cNvSpPr/>
          <p:nvPr/>
        </p:nvSpPr>
        <p:spPr>
          <a:xfrm flipH="1">
            <a:off x="14528632" y="2057400"/>
            <a:ext cx="5832729" cy="8229600"/>
          </a:xfrm>
          <a:custGeom>
            <a:avLst/>
            <a:gdLst/>
            <a:ahLst/>
            <a:cxnLst/>
            <a:rect l="l" t="t" r="r" b="b"/>
            <a:pathLst>
              <a:path w="5832729" h="8229600" extrusionOk="0">
                <a:moveTo>
                  <a:pt x="5832729" y="0"/>
                </a:moveTo>
                <a:lnTo>
                  <a:pt x="0" y="0"/>
                </a:lnTo>
                <a:lnTo>
                  <a:pt x="0" y="8229600"/>
                </a:lnTo>
                <a:lnTo>
                  <a:pt x="5832729" y="8229600"/>
                </a:lnTo>
                <a:lnTo>
                  <a:pt x="5832729"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8" name="Google Shape;298;p18"/>
          <p:cNvSpPr txBox="1"/>
          <p:nvPr/>
        </p:nvSpPr>
        <p:spPr>
          <a:xfrm>
            <a:off x="237943" y="2016125"/>
            <a:ext cx="8940404" cy="525051"/>
          </a:xfrm>
          <a:prstGeom prst="rect">
            <a:avLst/>
          </a:prstGeom>
          <a:noFill/>
          <a:ln>
            <a:noFill/>
          </a:ln>
        </p:spPr>
        <p:txBody>
          <a:bodyPr spcFirstLastPara="1" wrap="square" lIns="0" tIns="0" rIns="0" bIns="0" anchor="t" anchorCtr="0">
            <a:spAutoFit/>
          </a:bodyPr>
          <a:lstStyle/>
          <a:p>
            <a:pPr marL="0" marR="0" lvl="0" indent="0" algn="ctr" rtl="0">
              <a:lnSpc>
                <a:spcPct val="247388"/>
              </a:lnSpc>
              <a:spcBef>
                <a:spcPts val="0"/>
              </a:spcBef>
              <a:spcAft>
                <a:spcPts val="0"/>
              </a:spcAft>
              <a:buNone/>
            </a:pPr>
            <a:endParaRPr sz="1800">
              <a:solidFill>
                <a:schemeClr val="dk1"/>
              </a:solidFill>
              <a:latin typeface="Calibri"/>
              <a:ea typeface="Calibri"/>
              <a:cs typeface="Calibri"/>
              <a:sym typeface="Calibri"/>
            </a:endParaRPr>
          </a:p>
        </p:txBody>
      </p:sp>
      <p:sp>
        <p:nvSpPr>
          <p:cNvPr id="299" name="Google Shape;299;p18"/>
          <p:cNvSpPr txBox="1"/>
          <p:nvPr/>
        </p:nvSpPr>
        <p:spPr>
          <a:xfrm>
            <a:off x="1925815" y="3498337"/>
            <a:ext cx="11350277" cy="2673863"/>
          </a:xfrm>
          <a:prstGeom prst="rect">
            <a:avLst/>
          </a:prstGeom>
          <a:noFill/>
          <a:ln>
            <a:noFill/>
          </a:ln>
        </p:spPr>
        <p:txBody>
          <a:bodyPr spcFirstLastPara="1" wrap="square" lIns="0" tIns="0" rIns="0" bIns="0" anchor="t" anchorCtr="0">
            <a:spAutoFit/>
          </a:bodyPr>
          <a:lstStyle/>
          <a:p>
            <a:pPr marL="0" marR="0" lvl="0" indent="0" algn="ctr" rtl="0">
              <a:lnSpc>
                <a:spcPct val="110992"/>
              </a:lnSpc>
              <a:spcBef>
                <a:spcPts val="0"/>
              </a:spcBef>
              <a:spcAft>
                <a:spcPts val="0"/>
              </a:spcAft>
              <a:buNone/>
            </a:pPr>
            <a:r>
              <a:rPr lang="en-US" sz="4767">
                <a:solidFill>
                  <a:srgbClr val="FFFFFF"/>
                </a:solidFill>
                <a:latin typeface="Nunito"/>
                <a:ea typeface="Nunito"/>
                <a:cs typeface="Nunito"/>
                <a:sym typeface="Nunito"/>
              </a:rPr>
              <a:t>En 2022, à la télévision et à la radio, quelle est le pourcentage de femmes invitées à commenter un fait d’actualité en tant que spécialistes du sujet ?</a:t>
            </a:r>
            <a:endParaRPr/>
          </a:p>
        </p:txBody>
      </p:sp>
      <p:sp>
        <p:nvSpPr>
          <p:cNvPr id="300" name="Google Shape;300;p18"/>
          <p:cNvSpPr txBox="1"/>
          <p:nvPr/>
        </p:nvSpPr>
        <p:spPr>
          <a:xfrm>
            <a:off x="5084617" y="2037939"/>
            <a:ext cx="4614639" cy="1035050"/>
          </a:xfrm>
          <a:prstGeom prst="rect">
            <a:avLst/>
          </a:prstGeom>
          <a:noFill/>
          <a:ln>
            <a:noFill/>
          </a:ln>
        </p:spPr>
        <p:txBody>
          <a:bodyPr spcFirstLastPara="1" wrap="square" lIns="0" tIns="0" rIns="0" bIns="0" anchor="t" anchorCtr="0">
            <a:spAutoFit/>
          </a:bodyPr>
          <a:lstStyle/>
          <a:p>
            <a:pPr marL="0" marR="0" lvl="0" indent="0" algn="ctr" rtl="0">
              <a:lnSpc>
                <a:spcPct val="115002"/>
              </a:lnSpc>
              <a:spcBef>
                <a:spcPts val="0"/>
              </a:spcBef>
              <a:spcAft>
                <a:spcPts val="0"/>
              </a:spcAft>
              <a:buNone/>
            </a:pPr>
            <a:r>
              <a:rPr lang="en-US" sz="6999" b="1">
                <a:solidFill>
                  <a:srgbClr val="DF1263"/>
                </a:solidFill>
                <a:latin typeface="Arial"/>
                <a:ea typeface="Arial"/>
                <a:cs typeface="Arial"/>
                <a:sym typeface="Arial"/>
              </a:rPr>
              <a:t>Question 5</a:t>
            </a:r>
            <a:endParaRPr/>
          </a:p>
        </p:txBody>
      </p:sp>
      <p:grpSp>
        <p:nvGrpSpPr>
          <p:cNvPr id="301" name="Google Shape;301;p18"/>
          <p:cNvGrpSpPr/>
          <p:nvPr/>
        </p:nvGrpSpPr>
        <p:grpSpPr>
          <a:xfrm>
            <a:off x="838296" y="7348975"/>
            <a:ext cx="3593078" cy="1363784"/>
            <a:chOff x="0" y="0"/>
            <a:chExt cx="4790770" cy="1818378"/>
          </a:xfrm>
        </p:grpSpPr>
        <p:grpSp>
          <p:nvGrpSpPr>
            <p:cNvPr id="302" name="Google Shape;302;p18"/>
            <p:cNvGrpSpPr/>
            <p:nvPr/>
          </p:nvGrpSpPr>
          <p:grpSpPr>
            <a:xfrm>
              <a:off x="0" y="0"/>
              <a:ext cx="4790770" cy="1818378"/>
              <a:chOff x="0" y="0"/>
              <a:chExt cx="3667363" cy="1391980"/>
            </a:xfrm>
          </p:grpSpPr>
          <p:sp>
            <p:nvSpPr>
              <p:cNvPr id="303" name="Google Shape;303;p18"/>
              <p:cNvSpPr/>
              <p:nvPr/>
            </p:nvSpPr>
            <p:spPr>
              <a:xfrm>
                <a:off x="31750" y="31750"/>
                <a:ext cx="3603862" cy="1328480"/>
              </a:xfrm>
              <a:custGeom>
                <a:avLst/>
                <a:gdLst/>
                <a:ahLst/>
                <a:cxnLst/>
                <a:rect l="l" t="t" r="r" b="b"/>
                <a:pathLst>
                  <a:path w="3603862" h="1328480" extrusionOk="0">
                    <a:moveTo>
                      <a:pt x="3511152" y="1328480"/>
                    </a:moveTo>
                    <a:lnTo>
                      <a:pt x="92710" y="1328480"/>
                    </a:lnTo>
                    <a:cubicBezTo>
                      <a:pt x="41910" y="1328480"/>
                      <a:pt x="0" y="1286570"/>
                      <a:pt x="0" y="1235770"/>
                    </a:cubicBezTo>
                    <a:lnTo>
                      <a:pt x="0" y="92710"/>
                    </a:lnTo>
                    <a:cubicBezTo>
                      <a:pt x="0" y="41910"/>
                      <a:pt x="41910" y="0"/>
                      <a:pt x="92710" y="0"/>
                    </a:cubicBezTo>
                    <a:lnTo>
                      <a:pt x="3509882" y="0"/>
                    </a:lnTo>
                    <a:cubicBezTo>
                      <a:pt x="3560682" y="0"/>
                      <a:pt x="3602593" y="41910"/>
                      <a:pt x="3602593" y="92710"/>
                    </a:cubicBezTo>
                    <a:lnTo>
                      <a:pt x="3602593" y="1234500"/>
                    </a:lnTo>
                    <a:cubicBezTo>
                      <a:pt x="3603862" y="1286570"/>
                      <a:pt x="3561952" y="1328480"/>
                      <a:pt x="3511152" y="1328480"/>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4" name="Google Shape;304;p18"/>
              <p:cNvSpPr/>
              <p:nvPr/>
            </p:nvSpPr>
            <p:spPr>
              <a:xfrm>
                <a:off x="0" y="0"/>
                <a:ext cx="3667363" cy="1391980"/>
              </a:xfrm>
              <a:custGeom>
                <a:avLst/>
                <a:gdLst/>
                <a:ahLst/>
                <a:cxnLst/>
                <a:rect l="l" t="t" r="r" b="b"/>
                <a:pathLst>
                  <a:path w="3667363" h="1391980" extrusionOk="0">
                    <a:moveTo>
                      <a:pt x="3542902" y="59690"/>
                    </a:moveTo>
                    <a:cubicBezTo>
                      <a:pt x="3578462" y="59690"/>
                      <a:pt x="3607672" y="88900"/>
                      <a:pt x="3607672" y="124460"/>
                    </a:cubicBezTo>
                    <a:lnTo>
                      <a:pt x="3607672" y="1267520"/>
                    </a:lnTo>
                    <a:cubicBezTo>
                      <a:pt x="3607672" y="1303080"/>
                      <a:pt x="3578462" y="1332290"/>
                      <a:pt x="3542902" y="1332290"/>
                    </a:cubicBezTo>
                    <a:lnTo>
                      <a:pt x="124460" y="1332290"/>
                    </a:lnTo>
                    <a:cubicBezTo>
                      <a:pt x="88900" y="1332290"/>
                      <a:pt x="59690" y="1303080"/>
                      <a:pt x="59690" y="1267520"/>
                    </a:cubicBezTo>
                    <a:lnTo>
                      <a:pt x="59690" y="124460"/>
                    </a:lnTo>
                    <a:cubicBezTo>
                      <a:pt x="59690" y="88900"/>
                      <a:pt x="88900" y="59690"/>
                      <a:pt x="124460" y="59690"/>
                    </a:cubicBezTo>
                    <a:lnTo>
                      <a:pt x="3542902" y="59690"/>
                    </a:lnTo>
                    <a:moveTo>
                      <a:pt x="3542902" y="0"/>
                    </a:moveTo>
                    <a:lnTo>
                      <a:pt x="124460" y="0"/>
                    </a:lnTo>
                    <a:cubicBezTo>
                      <a:pt x="55880" y="0"/>
                      <a:pt x="0" y="55880"/>
                      <a:pt x="0" y="124460"/>
                    </a:cubicBezTo>
                    <a:lnTo>
                      <a:pt x="0" y="1267520"/>
                    </a:lnTo>
                    <a:cubicBezTo>
                      <a:pt x="0" y="1336100"/>
                      <a:pt x="55880" y="1391980"/>
                      <a:pt x="124460" y="1391980"/>
                    </a:cubicBezTo>
                    <a:lnTo>
                      <a:pt x="3542902" y="1391980"/>
                    </a:lnTo>
                    <a:cubicBezTo>
                      <a:pt x="3611482" y="1391980"/>
                      <a:pt x="3667363" y="1336100"/>
                      <a:pt x="3667363" y="1267520"/>
                    </a:cubicBezTo>
                    <a:lnTo>
                      <a:pt x="3667363" y="124460"/>
                    </a:lnTo>
                    <a:cubicBezTo>
                      <a:pt x="3667363" y="55880"/>
                      <a:pt x="3611482" y="0"/>
                      <a:pt x="3542902"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305" name="Google Shape;305;p18"/>
            <p:cNvSpPr txBox="1"/>
            <p:nvPr/>
          </p:nvSpPr>
          <p:spPr>
            <a:xfrm>
              <a:off x="403941" y="471888"/>
              <a:ext cx="3982888" cy="1101451"/>
            </a:xfrm>
            <a:prstGeom prst="rect">
              <a:avLst/>
            </a:prstGeom>
            <a:noFill/>
            <a:ln>
              <a:noFill/>
            </a:ln>
          </p:spPr>
          <p:txBody>
            <a:bodyPr spcFirstLastPara="1" wrap="square" lIns="0" tIns="0" rIns="0" bIns="0" anchor="t" anchorCtr="0">
              <a:spAutoFit/>
            </a:bodyPr>
            <a:lstStyle/>
            <a:p>
              <a:pPr marL="0" marR="0" lvl="0" indent="0" algn="ctr" rtl="0">
                <a:lnSpc>
                  <a:spcPct val="115007"/>
                </a:lnSpc>
                <a:spcBef>
                  <a:spcPts val="0"/>
                </a:spcBef>
                <a:spcAft>
                  <a:spcPts val="0"/>
                </a:spcAft>
                <a:buNone/>
              </a:pPr>
              <a:r>
                <a:rPr lang="en-US" sz="5524" b="1">
                  <a:solidFill>
                    <a:srgbClr val="DF1263"/>
                  </a:solidFill>
                  <a:latin typeface="Arial"/>
                  <a:ea typeface="Arial"/>
                  <a:cs typeface="Arial"/>
                  <a:sym typeface="Arial"/>
                </a:rPr>
                <a:t>20 %</a:t>
              </a:r>
              <a:endParaRPr/>
            </a:p>
          </p:txBody>
        </p:sp>
      </p:grpSp>
      <p:grpSp>
        <p:nvGrpSpPr>
          <p:cNvPr id="306" name="Google Shape;306;p18"/>
          <p:cNvGrpSpPr/>
          <p:nvPr/>
        </p:nvGrpSpPr>
        <p:grpSpPr>
          <a:xfrm>
            <a:off x="10352500" y="7348975"/>
            <a:ext cx="3593078" cy="1363784"/>
            <a:chOff x="0" y="0"/>
            <a:chExt cx="4790770" cy="1818378"/>
          </a:xfrm>
        </p:grpSpPr>
        <p:grpSp>
          <p:nvGrpSpPr>
            <p:cNvPr id="307" name="Google Shape;307;p18"/>
            <p:cNvGrpSpPr/>
            <p:nvPr/>
          </p:nvGrpSpPr>
          <p:grpSpPr>
            <a:xfrm>
              <a:off x="0" y="0"/>
              <a:ext cx="4790770" cy="1818378"/>
              <a:chOff x="0" y="0"/>
              <a:chExt cx="3667363" cy="1391980"/>
            </a:xfrm>
          </p:grpSpPr>
          <p:sp>
            <p:nvSpPr>
              <p:cNvPr id="308" name="Google Shape;308;p18"/>
              <p:cNvSpPr/>
              <p:nvPr/>
            </p:nvSpPr>
            <p:spPr>
              <a:xfrm>
                <a:off x="31750" y="31750"/>
                <a:ext cx="3603862" cy="1328480"/>
              </a:xfrm>
              <a:custGeom>
                <a:avLst/>
                <a:gdLst/>
                <a:ahLst/>
                <a:cxnLst/>
                <a:rect l="l" t="t" r="r" b="b"/>
                <a:pathLst>
                  <a:path w="3603862" h="1328480" extrusionOk="0">
                    <a:moveTo>
                      <a:pt x="3511152" y="1328480"/>
                    </a:moveTo>
                    <a:lnTo>
                      <a:pt x="92710" y="1328480"/>
                    </a:lnTo>
                    <a:cubicBezTo>
                      <a:pt x="41910" y="1328480"/>
                      <a:pt x="0" y="1286570"/>
                      <a:pt x="0" y="1235770"/>
                    </a:cubicBezTo>
                    <a:lnTo>
                      <a:pt x="0" y="92710"/>
                    </a:lnTo>
                    <a:cubicBezTo>
                      <a:pt x="0" y="41910"/>
                      <a:pt x="41910" y="0"/>
                      <a:pt x="92710" y="0"/>
                    </a:cubicBezTo>
                    <a:lnTo>
                      <a:pt x="3509882" y="0"/>
                    </a:lnTo>
                    <a:cubicBezTo>
                      <a:pt x="3560682" y="0"/>
                      <a:pt x="3602593" y="41910"/>
                      <a:pt x="3602593" y="92710"/>
                    </a:cubicBezTo>
                    <a:lnTo>
                      <a:pt x="3602593" y="1234500"/>
                    </a:lnTo>
                    <a:cubicBezTo>
                      <a:pt x="3603862" y="1286570"/>
                      <a:pt x="3561952" y="1328480"/>
                      <a:pt x="3511152" y="1328480"/>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9" name="Google Shape;309;p18"/>
              <p:cNvSpPr/>
              <p:nvPr/>
            </p:nvSpPr>
            <p:spPr>
              <a:xfrm>
                <a:off x="0" y="0"/>
                <a:ext cx="3667363" cy="1391980"/>
              </a:xfrm>
              <a:custGeom>
                <a:avLst/>
                <a:gdLst/>
                <a:ahLst/>
                <a:cxnLst/>
                <a:rect l="l" t="t" r="r" b="b"/>
                <a:pathLst>
                  <a:path w="3667363" h="1391980" extrusionOk="0">
                    <a:moveTo>
                      <a:pt x="3542902" y="59690"/>
                    </a:moveTo>
                    <a:cubicBezTo>
                      <a:pt x="3578462" y="59690"/>
                      <a:pt x="3607672" y="88900"/>
                      <a:pt x="3607672" y="124460"/>
                    </a:cubicBezTo>
                    <a:lnTo>
                      <a:pt x="3607672" y="1267520"/>
                    </a:lnTo>
                    <a:cubicBezTo>
                      <a:pt x="3607672" y="1303080"/>
                      <a:pt x="3578462" y="1332290"/>
                      <a:pt x="3542902" y="1332290"/>
                    </a:cubicBezTo>
                    <a:lnTo>
                      <a:pt x="124460" y="1332290"/>
                    </a:lnTo>
                    <a:cubicBezTo>
                      <a:pt x="88900" y="1332290"/>
                      <a:pt x="59690" y="1303080"/>
                      <a:pt x="59690" y="1267520"/>
                    </a:cubicBezTo>
                    <a:lnTo>
                      <a:pt x="59690" y="124460"/>
                    </a:lnTo>
                    <a:cubicBezTo>
                      <a:pt x="59690" y="88900"/>
                      <a:pt x="88900" y="59690"/>
                      <a:pt x="124460" y="59690"/>
                    </a:cubicBezTo>
                    <a:lnTo>
                      <a:pt x="3542902" y="59690"/>
                    </a:lnTo>
                    <a:moveTo>
                      <a:pt x="3542902" y="0"/>
                    </a:moveTo>
                    <a:lnTo>
                      <a:pt x="124460" y="0"/>
                    </a:lnTo>
                    <a:cubicBezTo>
                      <a:pt x="55880" y="0"/>
                      <a:pt x="0" y="55880"/>
                      <a:pt x="0" y="124460"/>
                    </a:cubicBezTo>
                    <a:lnTo>
                      <a:pt x="0" y="1267520"/>
                    </a:lnTo>
                    <a:cubicBezTo>
                      <a:pt x="0" y="1336100"/>
                      <a:pt x="55880" y="1391980"/>
                      <a:pt x="124460" y="1391980"/>
                    </a:cubicBezTo>
                    <a:lnTo>
                      <a:pt x="3542902" y="1391980"/>
                    </a:lnTo>
                    <a:cubicBezTo>
                      <a:pt x="3611482" y="1391980"/>
                      <a:pt x="3667363" y="1336100"/>
                      <a:pt x="3667363" y="1267520"/>
                    </a:cubicBezTo>
                    <a:lnTo>
                      <a:pt x="3667363" y="124460"/>
                    </a:lnTo>
                    <a:cubicBezTo>
                      <a:pt x="3667363" y="55880"/>
                      <a:pt x="3611482" y="0"/>
                      <a:pt x="3542902"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310" name="Google Shape;310;p18"/>
            <p:cNvSpPr txBox="1"/>
            <p:nvPr/>
          </p:nvSpPr>
          <p:spPr>
            <a:xfrm>
              <a:off x="403941" y="471888"/>
              <a:ext cx="3982888" cy="1101451"/>
            </a:xfrm>
            <a:prstGeom prst="rect">
              <a:avLst/>
            </a:prstGeom>
            <a:noFill/>
            <a:ln>
              <a:noFill/>
            </a:ln>
          </p:spPr>
          <p:txBody>
            <a:bodyPr spcFirstLastPara="1" wrap="square" lIns="0" tIns="0" rIns="0" bIns="0" anchor="t" anchorCtr="0">
              <a:spAutoFit/>
            </a:bodyPr>
            <a:lstStyle/>
            <a:p>
              <a:pPr marL="0" marR="0" lvl="0" indent="0" algn="ctr" rtl="0">
                <a:lnSpc>
                  <a:spcPct val="115007"/>
                </a:lnSpc>
                <a:spcBef>
                  <a:spcPts val="0"/>
                </a:spcBef>
                <a:spcAft>
                  <a:spcPts val="0"/>
                </a:spcAft>
                <a:buNone/>
              </a:pPr>
              <a:r>
                <a:rPr lang="en-US" sz="5524" b="1">
                  <a:solidFill>
                    <a:srgbClr val="DF1263"/>
                  </a:solidFill>
                  <a:latin typeface="Arial"/>
                  <a:ea typeface="Arial"/>
                  <a:cs typeface="Arial"/>
                  <a:sym typeface="Arial"/>
                </a:rPr>
                <a:t>45 %</a:t>
              </a:r>
              <a:endParaRPr/>
            </a:p>
          </p:txBody>
        </p:sp>
      </p:grpSp>
      <p:grpSp>
        <p:nvGrpSpPr>
          <p:cNvPr id="311" name="Google Shape;311;p18"/>
          <p:cNvGrpSpPr/>
          <p:nvPr/>
        </p:nvGrpSpPr>
        <p:grpSpPr>
          <a:xfrm>
            <a:off x="5595336" y="7348975"/>
            <a:ext cx="3593078" cy="1363784"/>
            <a:chOff x="0" y="0"/>
            <a:chExt cx="4790770" cy="1818378"/>
          </a:xfrm>
        </p:grpSpPr>
        <p:grpSp>
          <p:nvGrpSpPr>
            <p:cNvPr id="312" name="Google Shape;312;p18"/>
            <p:cNvGrpSpPr/>
            <p:nvPr/>
          </p:nvGrpSpPr>
          <p:grpSpPr>
            <a:xfrm>
              <a:off x="0" y="0"/>
              <a:ext cx="4790770" cy="1818378"/>
              <a:chOff x="0" y="0"/>
              <a:chExt cx="3667363" cy="1391980"/>
            </a:xfrm>
          </p:grpSpPr>
          <p:sp>
            <p:nvSpPr>
              <p:cNvPr id="313" name="Google Shape;313;p18"/>
              <p:cNvSpPr/>
              <p:nvPr/>
            </p:nvSpPr>
            <p:spPr>
              <a:xfrm>
                <a:off x="31750" y="31750"/>
                <a:ext cx="3603862" cy="1328480"/>
              </a:xfrm>
              <a:custGeom>
                <a:avLst/>
                <a:gdLst/>
                <a:ahLst/>
                <a:cxnLst/>
                <a:rect l="l" t="t" r="r" b="b"/>
                <a:pathLst>
                  <a:path w="3603862" h="1328480" extrusionOk="0">
                    <a:moveTo>
                      <a:pt x="3511152" y="1328480"/>
                    </a:moveTo>
                    <a:lnTo>
                      <a:pt x="92710" y="1328480"/>
                    </a:lnTo>
                    <a:cubicBezTo>
                      <a:pt x="41910" y="1328480"/>
                      <a:pt x="0" y="1286570"/>
                      <a:pt x="0" y="1235770"/>
                    </a:cubicBezTo>
                    <a:lnTo>
                      <a:pt x="0" y="92710"/>
                    </a:lnTo>
                    <a:cubicBezTo>
                      <a:pt x="0" y="41910"/>
                      <a:pt x="41910" y="0"/>
                      <a:pt x="92710" y="0"/>
                    </a:cubicBezTo>
                    <a:lnTo>
                      <a:pt x="3509882" y="0"/>
                    </a:lnTo>
                    <a:cubicBezTo>
                      <a:pt x="3560682" y="0"/>
                      <a:pt x="3602593" y="41910"/>
                      <a:pt x="3602593" y="92710"/>
                    </a:cubicBezTo>
                    <a:lnTo>
                      <a:pt x="3602593" y="1234500"/>
                    </a:lnTo>
                    <a:cubicBezTo>
                      <a:pt x="3603862" y="1286570"/>
                      <a:pt x="3561952" y="1328480"/>
                      <a:pt x="3511152" y="1328480"/>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4" name="Google Shape;314;p18"/>
              <p:cNvSpPr/>
              <p:nvPr/>
            </p:nvSpPr>
            <p:spPr>
              <a:xfrm>
                <a:off x="0" y="0"/>
                <a:ext cx="3667363" cy="1391980"/>
              </a:xfrm>
              <a:custGeom>
                <a:avLst/>
                <a:gdLst/>
                <a:ahLst/>
                <a:cxnLst/>
                <a:rect l="l" t="t" r="r" b="b"/>
                <a:pathLst>
                  <a:path w="3667363" h="1391980" extrusionOk="0">
                    <a:moveTo>
                      <a:pt x="3542902" y="59690"/>
                    </a:moveTo>
                    <a:cubicBezTo>
                      <a:pt x="3578462" y="59690"/>
                      <a:pt x="3607672" y="88900"/>
                      <a:pt x="3607672" y="124460"/>
                    </a:cubicBezTo>
                    <a:lnTo>
                      <a:pt x="3607672" y="1267520"/>
                    </a:lnTo>
                    <a:cubicBezTo>
                      <a:pt x="3607672" y="1303080"/>
                      <a:pt x="3578462" y="1332290"/>
                      <a:pt x="3542902" y="1332290"/>
                    </a:cubicBezTo>
                    <a:lnTo>
                      <a:pt x="124460" y="1332290"/>
                    </a:lnTo>
                    <a:cubicBezTo>
                      <a:pt x="88900" y="1332290"/>
                      <a:pt x="59690" y="1303080"/>
                      <a:pt x="59690" y="1267520"/>
                    </a:cubicBezTo>
                    <a:lnTo>
                      <a:pt x="59690" y="124460"/>
                    </a:lnTo>
                    <a:cubicBezTo>
                      <a:pt x="59690" y="88900"/>
                      <a:pt x="88900" y="59690"/>
                      <a:pt x="124460" y="59690"/>
                    </a:cubicBezTo>
                    <a:lnTo>
                      <a:pt x="3542902" y="59690"/>
                    </a:lnTo>
                    <a:moveTo>
                      <a:pt x="3542902" y="0"/>
                    </a:moveTo>
                    <a:lnTo>
                      <a:pt x="124460" y="0"/>
                    </a:lnTo>
                    <a:cubicBezTo>
                      <a:pt x="55880" y="0"/>
                      <a:pt x="0" y="55880"/>
                      <a:pt x="0" y="124460"/>
                    </a:cubicBezTo>
                    <a:lnTo>
                      <a:pt x="0" y="1267520"/>
                    </a:lnTo>
                    <a:cubicBezTo>
                      <a:pt x="0" y="1336100"/>
                      <a:pt x="55880" y="1391980"/>
                      <a:pt x="124460" y="1391980"/>
                    </a:cubicBezTo>
                    <a:lnTo>
                      <a:pt x="3542902" y="1391980"/>
                    </a:lnTo>
                    <a:cubicBezTo>
                      <a:pt x="3611482" y="1391980"/>
                      <a:pt x="3667363" y="1336100"/>
                      <a:pt x="3667363" y="1267520"/>
                    </a:cubicBezTo>
                    <a:lnTo>
                      <a:pt x="3667363" y="124460"/>
                    </a:lnTo>
                    <a:cubicBezTo>
                      <a:pt x="3667363" y="55880"/>
                      <a:pt x="3611482" y="0"/>
                      <a:pt x="3542902"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315" name="Google Shape;315;p18"/>
            <p:cNvSpPr txBox="1"/>
            <p:nvPr/>
          </p:nvSpPr>
          <p:spPr>
            <a:xfrm>
              <a:off x="403941" y="471888"/>
              <a:ext cx="3982888" cy="1101451"/>
            </a:xfrm>
            <a:prstGeom prst="rect">
              <a:avLst/>
            </a:prstGeom>
            <a:noFill/>
            <a:ln>
              <a:noFill/>
            </a:ln>
          </p:spPr>
          <p:txBody>
            <a:bodyPr spcFirstLastPara="1" wrap="square" lIns="0" tIns="0" rIns="0" bIns="0" anchor="t" anchorCtr="0">
              <a:spAutoFit/>
            </a:bodyPr>
            <a:lstStyle/>
            <a:p>
              <a:pPr marL="0" marR="0" lvl="0" indent="0" algn="ctr" rtl="0">
                <a:lnSpc>
                  <a:spcPct val="115007"/>
                </a:lnSpc>
                <a:spcBef>
                  <a:spcPts val="0"/>
                </a:spcBef>
                <a:spcAft>
                  <a:spcPts val="0"/>
                </a:spcAft>
                <a:buNone/>
              </a:pPr>
              <a:r>
                <a:rPr lang="en-US" sz="5524" b="1">
                  <a:solidFill>
                    <a:srgbClr val="DF1263"/>
                  </a:solidFill>
                  <a:latin typeface="Arial"/>
                  <a:ea typeface="Arial"/>
                  <a:cs typeface="Arial"/>
                  <a:sym typeface="Arial"/>
                </a:rPr>
                <a:t>33 %</a:t>
              </a:r>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DF1263"/>
        </a:solidFill>
        <a:effectLst/>
      </p:bgPr>
    </p:bg>
    <p:spTree>
      <p:nvGrpSpPr>
        <p:cNvPr id="1" name="Shape 319"/>
        <p:cNvGrpSpPr/>
        <p:nvPr/>
      </p:nvGrpSpPr>
      <p:grpSpPr>
        <a:xfrm>
          <a:off x="0" y="0"/>
          <a:ext cx="0" cy="0"/>
          <a:chOff x="0" y="0"/>
          <a:chExt cx="0" cy="0"/>
        </a:xfrm>
      </p:grpSpPr>
      <p:grpSp>
        <p:nvGrpSpPr>
          <p:cNvPr id="320" name="Google Shape;320;p19"/>
          <p:cNvGrpSpPr/>
          <p:nvPr/>
        </p:nvGrpSpPr>
        <p:grpSpPr>
          <a:xfrm>
            <a:off x="6095272" y="1327256"/>
            <a:ext cx="5510162" cy="1633130"/>
            <a:chOff x="0" y="0"/>
            <a:chExt cx="4707817" cy="1395327"/>
          </a:xfrm>
        </p:grpSpPr>
        <p:sp>
          <p:nvSpPr>
            <p:cNvPr id="321" name="Google Shape;321;p19"/>
            <p:cNvSpPr/>
            <p:nvPr/>
          </p:nvSpPr>
          <p:spPr>
            <a:xfrm>
              <a:off x="31750" y="31750"/>
              <a:ext cx="4644317" cy="1331827"/>
            </a:xfrm>
            <a:custGeom>
              <a:avLst/>
              <a:gdLst/>
              <a:ahLst/>
              <a:cxnLst/>
              <a:rect l="l" t="t" r="r" b="b"/>
              <a:pathLst>
                <a:path w="4644317" h="1331827" extrusionOk="0">
                  <a:moveTo>
                    <a:pt x="4551607" y="1331827"/>
                  </a:moveTo>
                  <a:lnTo>
                    <a:pt x="92710" y="1331827"/>
                  </a:lnTo>
                  <a:cubicBezTo>
                    <a:pt x="41910" y="1331827"/>
                    <a:pt x="0" y="1289917"/>
                    <a:pt x="0" y="1239117"/>
                  </a:cubicBezTo>
                  <a:lnTo>
                    <a:pt x="0" y="92710"/>
                  </a:lnTo>
                  <a:cubicBezTo>
                    <a:pt x="0" y="41910"/>
                    <a:pt x="41910" y="0"/>
                    <a:pt x="92710" y="0"/>
                  </a:cubicBezTo>
                  <a:lnTo>
                    <a:pt x="4550337" y="0"/>
                  </a:lnTo>
                  <a:cubicBezTo>
                    <a:pt x="4601137" y="0"/>
                    <a:pt x="4643047" y="41910"/>
                    <a:pt x="4643047" y="92710"/>
                  </a:cubicBezTo>
                  <a:lnTo>
                    <a:pt x="4643047" y="1237847"/>
                  </a:lnTo>
                  <a:cubicBezTo>
                    <a:pt x="4644317" y="1289917"/>
                    <a:pt x="4602407" y="1331827"/>
                    <a:pt x="4551607" y="1331827"/>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2" name="Google Shape;322;p19"/>
            <p:cNvSpPr/>
            <p:nvPr/>
          </p:nvSpPr>
          <p:spPr>
            <a:xfrm>
              <a:off x="0" y="0"/>
              <a:ext cx="4707817" cy="1395327"/>
            </a:xfrm>
            <a:custGeom>
              <a:avLst/>
              <a:gdLst/>
              <a:ahLst/>
              <a:cxnLst/>
              <a:rect l="l" t="t" r="r" b="b"/>
              <a:pathLst>
                <a:path w="4707817" h="1395327" extrusionOk="0">
                  <a:moveTo>
                    <a:pt x="4583357" y="59690"/>
                  </a:moveTo>
                  <a:cubicBezTo>
                    <a:pt x="4618917" y="59690"/>
                    <a:pt x="4648127" y="88900"/>
                    <a:pt x="4648127" y="124460"/>
                  </a:cubicBezTo>
                  <a:lnTo>
                    <a:pt x="4648127" y="1270867"/>
                  </a:lnTo>
                  <a:cubicBezTo>
                    <a:pt x="4648127" y="1306427"/>
                    <a:pt x="4618917" y="1335637"/>
                    <a:pt x="4583357" y="1335637"/>
                  </a:cubicBezTo>
                  <a:lnTo>
                    <a:pt x="124460" y="1335637"/>
                  </a:lnTo>
                  <a:cubicBezTo>
                    <a:pt x="88900" y="1335637"/>
                    <a:pt x="59690" y="1306427"/>
                    <a:pt x="59690" y="1270867"/>
                  </a:cubicBezTo>
                  <a:lnTo>
                    <a:pt x="59690" y="124460"/>
                  </a:lnTo>
                  <a:cubicBezTo>
                    <a:pt x="59690" y="88900"/>
                    <a:pt x="88900" y="59690"/>
                    <a:pt x="124460" y="59690"/>
                  </a:cubicBezTo>
                  <a:lnTo>
                    <a:pt x="4583357" y="59690"/>
                  </a:lnTo>
                  <a:moveTo>
                    <a:pt x="4583357" y="0"/>
                  </a:moveTo>
                  <a:lnTo>
                    <a:pt x="124460" y="0"/>
                  </a:lnTo>
                  <a:cubicBezTo>
                    <a:pt x="55880" y="0"/>
                    <a:pt x="0" y="55880"/>
                    <a:pt x="0" y="124460"/>
                  </a:cubicBezTo>
                  <a:lnTo>
                    <a:pt x="0" y="1270867"/>
                  </a:lnTo>
                  <a:cubicBezTo>
                    <a:pt x="0" y="1339447"/>
                    <a:pt x="55880" y="1395327"/>
                    <a:pt x="124460" y="1395327"/>
                  </a:cubicBezTo>
                  <a:lnTo>
                    <a:pt x="4583357" y="1395327"/>
                  </a:lnTo>
                  <a:cubicBezTo>
                    <a:pt x="4651937" y="1395327"/>
                    <a:pt x="4707817" y="1339447"/>
                    <a:pt x="4707817" y="1270867"/>
                  </a:cubicBezTo>
                  <a:lnTo>
                    <a:pt x="4707817" y="124460"/>
                  </a:lnTo>
                  <a:cubicBezTo>
                    <a:pt x="4707817" y="55880"/>
                    <a:pt x="4651937" y="0"/>
                    <a:pt x="4583357" y="0"/>
                  </a:cubicBezTo>
                  <a:close/>
                </a:path>
              </a:pathLst>
            </a:custGeom>
            <a:solidFill>
              <a:srgbClr val="14185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323" name="Google Shape;323;p19"/>
          <p:cNvSpPr txBox="1"/>
          <p:nvPr/>
        </p:nvSpPr>
        <p:spPr>
          <a:xfrm>
            <a:off x="1259694" y="3691917"/>
            <a:ext cx="15181317" cy="5566383"/>
          </a:xfrm>
          <a:prstGeom prst="rect">
            <a:avLst/>
          </a:prstGeom>
          <a:noFill/>
          <a:ln>
            <a:noFill/>
          </a:ln>
        </p:spPr>
        <p:txBody>
          <a:bodyPr spcFirstLastPara="1" wrap="square" lIns="0" tIns="0" rIns="0" bIns="0" anchor="t" anchorCtr="0">
            <a:spAutoFit/>
          </a:bodyPr>
          <a:lstStyle/>
          <a:p>
            <a:pPr marL="0" marR="0" lvl="0" indent="0" algn="ctr" rtl="0">
              <a:lnSpc>
                <a:spcPct val="150000"/>
              </a:lnSpc>
              <a:spcBef>
                <a:spcPts val="0"/>
              </a:spcBef>
              <a:spcAft>
                <a:spcPts val="0"/>
              </a:spcAft>
              <a:buNone/>
            </a:pPr>
            <a:r>
              <a:rPr lang="en-US" sz="2960">
                <a:solidFill>
                  <a:srgbClr val="F4F4F4"/>
                </a:solidFill>
                <a:latin typeface="Nunito"/>
                <a:ea typeface="Nunito"/>
                <a:cs typeface="Nunito"/>
                <a:sym typeface="Nunito"/>
              </a:rPr>
              <a:t>La part des femmes expertes invitées dans les médias augmente régulièrement : il était de 30 % en 2016. Mais les expertes sont minoritaires à intervenir dans 3 thématiques qui représentent plus de la moitié des sujets traités : international, société, culture/loisirs.</a:t>
            </a:r>
            <a:endParaRPr/>
          </a:p>
          <a:p>
            <a:pPr marL="0" marR="0" lvl="0" indent="0" algn="ctr" rtl="0">
              <a:lnSpc>
                <a:spcPct val="150000"/>
              </a:lnSpc>
              <a:spcBef>
                <a:spcPts val="0"/>
              </a:spcBef>
              <a:spcAft>
                <a:spcPts val="0"/>
              </a:spcAft>
              <a:buNone/>
            </a:pPr>
            <a:endParaRPr sz="2960">
              <a:solidFill>
                <a:srgbClr val="F4F4F4"/>
              </a:solidFill>
              <a:latin typeface="Nunito"/>
              <a:ea typeface="Nunito"/>
              <a:cs typeface="Nunito"/>
              <a:sym typeface="Nunito"/>
            </a:endParaRPr>
          </a:p>
          <a:p>
            <a:pPr marL="0" marR="0" lvl="0" indent="0" algn="ctr" rtl="0">
              <a:lnSpc>
                <a:spcPct val="150000"/>
              </a:lnSpc>
              <a:spcBef>
                <a:spcPts val="0"/>
              </a:spcBef>
              <a:spcAft>
                <a:spcPts val="0"/>
              </a:spcAft>
              <a:buNone/>
            </a:pPr>
            <a:r>
              <a:rPr lang="en-US" sz="2960">
                <a:solidFill>
                  <a:srgbClr val="F4F4F4"/>
                </a:solidFill>
                <a:latin typeface="Nunito"/>
                <a:ea typeface="Nunito"/>
                <a:cs typeface="Nunito"/>
                <a:sym typeface="Nunito"/>
              </a:rPr>
              <a:t>En mars 2020, à la télévision, pendant la crise sanitaire liée à l’épidémie de Covid-19, la part d’expertes est tombée à 9 % d’après un rapport parlementaire écrit par Céline Calvez.</a:t>
            </a:r>
            <a:endParaRPr/>
          </a:p>
          <a:p>
            <a:pPr marL="0" marR="0" lvl="0" indent="0" algn="ctr" rtl="0">
              <a:lnSpc>
                <a:spcPct val="150000"/>
              </a:lnSpc>
              <a:spcBef>
                <a:spcPts val="0"/>
              </a:spcBef>
              <a:spcAft>
                <a:spcPts val="0"/>
              </a:spcAft>
              <a:buNone/>
            </a:pPr>
            <a:r>
              <a:rPr lang="en-US" sz="2960">
                <a:solidFill>
                  <a:srgbClr val="F4F4F4"/>
                </a:solidFill>
                <a:latin typeface="Nunito"/>
                <a:ea typeface="Nunito"/>
                <a:cs typeface="Nunito"/>
                <a:sym typeface="Nunito"/>
              </a:rPr>
              <a:t>Alors que les femmes sont majoritaires dans les métiers du soin et du social, ainsi que dans les formations en santé, chimie et biologie, ce sont très majoritairement des hommes qui ont été invités pour témoigner de leur expertise.</a:t>
            </a:r>
            <a:endParaRPr/>
          </a:p>
          <a:p>
            <a:pPr marL="0" marR="0" lvl="0" indent="0" algn="ctr" rtl="0">
              <a:lnSpc>
                <a:spcPct val="150000"/>
              </a:lnSpc>
              <a:spcBef>
                <a:spcPts val="0"/>
              </a:spcBef>
              <a:spcAft>
                <a:spcPts val="0"/>
              </a:spcAft>
              <a:buNone/>
            </a:pPr>
            <a:endParaRPr sz="2960">
              <a:solidFill>
                <a:srgbClr val="F4F4F4"/>
              </a:solidFill>
              <a:latin typeface="Nunito"/>
              <a:ea typeface="Nunito"/>
              <a:cs typeface="Nunito"/>
              <a:sym typeface="Nunito"/>
            </a:endParaRPr>
          </a:p>
        </p:txBody>
      </p:sp>
      <p:sp>
        <p:nvSpPr>
          <p:cNvPr id="324" name="Google Shape;324;p19"/>
          <p:cNvSpPr txBox="1"/>
          <p:nvPr/>
        </p:nvSpPr>
        <p:spPr>
          <a:xfrm>
            <a:off x="6309581" y="1716461"/>
            <a:ext cx="5081543" cy="1035695"/>
          </a:xfrm>
          <a:prstGeom prst="rect">
            <a:avLst/>
          </a:prstGeom>
          <a:noFill/>
          <a:ln>
            <a:noFill/>
          </a:ln>
        </p:spPr>
        <p:txBody>
          <a:bodyPr spcFirstLastPara="1" wrap="square" lIns="0" tIns="0" rIns="0" bIns="0" anchor="t" anchorCtr="0">
            <a:spAutoFit/>
          </a:bodyPr>
          <a:lstStyle/>
          <a:p>
            <a:pPr marL="0" marR="0" lvl="0" indent="0" algn="ctr" rtl="0">
              <a:lnSpc>
                <a:spcPct val="115002"/>
              </a:lnSpc>
              <a:spcBef>
                <a:spcPts val="0"/>
              </a:spcBef>
              <a:spcAft>
                <a:spcPts val="0"/>
              </a:spcAft>
              <a:buNone/>
            </a:pPr>
            <a:r>
              <a:rPr lang="en-US" sz="6999" b="1">
                <a:solidFill>
                  <a:srgbClr val="2C1E4D"/>
                </a:solidFill>
                <a:latin typeface="Arial"/>
                <a:ea typeface="Arial"/>
                <a:cs typeface="Arial"/>
                <a:sym typeface="Arial"/>
              </a:rPr>
              <a:t>45 %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96"/>
        <p:cNvGrpSpPr/>
        <p:nvPr/>
      </p:nvGrpSpPr>
      <p:grpSpPr>
        <a:xfrm>
          <a:off x="0" y="0"/>
          <a:ext cx="0" cy="0"/>
          <a:chOff x="0" y="0"/>
          <a:chExt cx="0" cy="0"/>
        </a:xfrm>
      </p:grpSpPr>
      <p:sp>
        <p:nvSpPr>
          <p:cNvPr id="97" name="Google Shape;97;p2"/>
          <p:cNvSpPr txBox="1"/>
          <p:nvPr/>
        </p:nvSpPr>
        <p:spPr>
          <a:xfrm>
            <a:off x="1028700" y="2102168"/>
            <a:ext cx="16939035" cy="5595506"/>
          </a:xfrm>
          <a:prstGeom prst="rect">
            <a:avLst/>
          </a:prstGeom>
          <a:noFill/>
          <a:ln>
            <a:noFill/>
          </a:ln>
        </p:spPr>
        <p:txBody>
          <a:bodyPr spcFirstLastPara="1" wrap="square" lIns="0" tIns="0" rIns="0" bIns="0" anchor="t" anchorCtr="0">
            <a:spAutoFit/>
          </a:bodyPr>
          <a:lstStyle/>
          <a:p>
            <a:pPr marL="998855" marR="0" lvl="1" indent="-499110" algn="l" rtl="0">
              <a:lnSpc>
                <a:spcPct val="160978"/>
              </a:lnSpc>
              <a:spcBef>
                <a:spcPts val="0"/>
              </a:spcBef>
              <a:spcAft>
                <a:spcPts val="0"/>
              </a:spcAft>
              <a:buClr>
                <a:srgbClr val="FFFFFF"/>
              </a:buClr>
              <a:buSzPts val="4600"/>
              <a:buFont typeface="Oswald"/>
              <a:buAutoNum type="arabicPeriod"/>
            </a:pPr>
            <a:r>
              <a:rPr lang="en-US" sz="4600" b="0" i="0" u="none" strike="noStrike" cap="none">
                <a:solidFill>
                  <a:srgbClr val="FFFFFF"/>
                </a:solidFill>
                <a:latin typeface="Oswald"/>
                <a:ea typeface="Oswald"/>
                <a:cs typeface="Oswald"/>
                <a:sym typeface="Oswald"/>
              </a:rPr>
              <a:t>Introduction</a:t>
            </a:r>
            <a:endParaRPr/>
          </a:p>
          <a:p>
            <a:pPr marL="998855" marR="0" lvl="1" indent="-499110" algn="l" rtl="0">
              <a:lnSpc>
                <a:spcPct val="160978"/>
              </a:lnSpc>
              <a:spcBef>
                <a:spcPts val="0"/>
              </a:spcBef>
              <a:spcAft>
                <a:spcPts val="0"/>
              </a:spcAft>
              <a:buClr>
                <a:srgbClr val="FFFFFF"/>
              </a:buClr>
              <a:buSzPts val="4600"/>
              <a:buFont typeface="Oswald"/>
              <a:buAutoNum type="arabicPeriod"/>
            </a:pPr>
            <a:r>
              <a:rPr lang="en-US" sz="4600" b="0" i="0" u="none" strike="noStrike" cap="none">
                <a:solidFill>
                  <a:srgbClr val="FFFFFF"/>
                </a:solidFill>
                <a:latin typeface="Oswald"/>
                <a:ea typeface="Oswald"/>
                <a:cs typeface="Oswald"/>
                <a:sym typeface="Oswald"/>
              </a:rPr>
              <a:t>Quiz </a:t>
            </a:r>
            <a:endParaRPr sz="4600" b="0" i="0" u="none" strike="noStrike" cap="none">
              <a:solidFill>
                <a:srgbClr val="FFFFFF"/>
              </a:solidFill>
              <a:latin typeface="Oswald"/>
              <a:ea typeface="Oswald"/>
              <a:cs typeface="Oswald"/>
              <a:sym typeface="Oswald"/>
            </a:endParaRPr>
          </a:p>
          <a:p>
            <a:pPr marL="998855" marR="0" lvl="1" indent="-499110" algn="l" rtl="0">
              <a:lnSpc>
                <a:spcPct val="160978"/>
              </a:lnSpc>
              <a:spcBef>
                <a:spcPts val="0"/>
              </a:spcBef>
              <a:spcAft>
                <a:spcPts val="0"/>
              </a:spcAft>
              <a:buClr>
                <a:srgbClr val="FFFFFF"/>
              </a:buClr>
              <a:buSzPts val="4600"/>
              <a:buFont typeface="Oswald"/>
              <a:buAutoNum type="arabicPeriod"/>
            </a:pPr>
            <a:r>
              <a:rPr lang="en-US" sz="4600" b="0" i="0" u="none" strike="noStrike" cap="none">
                <a:solidFill>
                  <a:srgbClr val="FFFFFF"/>
                </a:solidFill>
                <a:latin typeface="Oswald"/>
                <a:ea typeface="Oswald"/>
                <a:cs typeface="Oswald"/>
                <a:sym typeface="Oswald"/>
              </a:rPr>
              <a:t>Vidéos : sage femme, professeur des écoles, esthéticiens</a:t>
            </a:r>
            <a:endParaRPr sz="4600" b="0" i="0" u="none" strike="noStrike" cap="none">
              <a:solidFill>
                <a:srgbClr val="FFFFFF"/>
              </a:solidFill>
              <a:latin typeface="Oswald"/>
              <a:ea typeface="Oswald"/>
              <a:cs typeface="Oswald"/>
              <a:sym typeface="Oswald"/>
            </a:endParaRPr>
          </a:p>
          <a:p>
            <a:pPr marL="998855" marR="0" lvl="1" indent="-499110" algn="l" rtl="0">
              <a:lnSpc>
                <a:spcPct val="160978"/>
              </a:lnSpc>
              <a:spcBef>
                <a:spcPts val="0"/>
              </a:spcBef>
              <a:spcAft>
                <a:spcPts val="0"/>
              </a:spcAft>
              <a:buClr>
                <a:srgbClr val="FFFFFF"/>
              </a:buClr>
              <a:buSzPts val="4600"/>
              <a:buFont typeface="Oswald"/>
              <a:buAutoNum type="arabicPeriod"/>
            </a:pPr>
            <a:r>
              <a:rPr lang="en-US" sz="4600" b="0" i="0" u="none" strike="noStrike" cap="none">
                <a:solidFill>
                  <a:srgbClr val="FFFFFF"/>
                </a:solidFill>
                <a:latin typeface="Oswald"/>
                <a:ea typeface="Oswald"/>
                <a:cs typeface="Oswald"/>
                <a:sym typeface="Oswald"/>
              </a:rPr>
              <a:t>World café : stéréotypes, femmes et sciences, famille</a:t>
            </a:r>
            <a:endParaRPr sz="1800" b="0" i="0" u="none" strike="noStrike" cap="none">
              <a:solidFill>
                <a:schemeClr val="dk1"/>
              </a:solidFill>
              <a:latin typeface="Calibri"/>
              <a:ea typeface="Calibri"/>
              <a:cs typeface="Calibri"/>
              <a:sym typeface="Calibri"/>
            </a:endParaRPr>
          </a:p>
          <a:p>
            <a:pPr marL="998855" marR="0" lvl="1" indent="-499110" algn="l" rtl="0">
              <a:lnSpc>
                <a:spcPct val="160978"/>
              </a:lnSpc>
              <a:spcBef>
                <a:spcPts val="0"/>
              </a:spcBef>
              <a:spcAft>
                <a:spcPts val="0"/>
              </a:spcAft>
              <a:buClr>
                <a:srgbClr val="FFFFFF"/>
              </a:buClr>
              <a:buSzPts val="4600"/>
              <a:buFont typeface="Oswald"/>
              <a:buAutoNum type="arabicPeriod"/>
            </a:pPr>
            <a:r>
              <a:rPr lang="en-US" sz="4600" b="0" i="0" u="none" strike="noStrike" cap="none">
                <a:solidFill>
                  <a:srgbClr val="FFFFFF"/>
                </a:solidFill>
                <a:latin typeface="Oswald"/>
                <a:ea typeface="Oswald"/>
                <a:cs typeface="Oswald"/>
                <a:sym typeface="Oswald"/>
              </a:rPr>
              <a:t>Production créative</a:t>
            </a:r>
            <a:endParaRPr sz="4600" b="0" i="0" u="none" strike="noStrike" cap="none">
              <a:solidFill>
                <a:srgbClr val="FFFFFF"/>
              </a:solidFill>
              <a:latin typeface="Oswald"/>
              <a:ea typeface="Oswald"/>
              <a:cs typeface="Oswald"/>
              <a:sym typeface="Oswald"/>
            </a:endParaRPr>
          </a:p>
          <a:p>
            <a:pPr marL="998855" marR="0" lvl="1" indent="-499110" algn="l" rtl="0">
              <a:lnSpc>
                <a:spcPct val="160978"/>
              </a:lnSpc>
              <a:spcBef>
                <a:spcPts val="0"/>
              </a:spcBef>
              <a:spcAft>
                <a:spcPts val="0"/>
              </a:spcAft>
              <a:buClr>
                <a:srgbClr val="FFFFFF"/>
              </a:buClr>
              <a:buSzPts val="4600"/>
              <a:buFont typeface="Oswald"/>
              <a:buAutoNum type="arabicPeriod"/>
            </a:pPr>
            <a:r>
              <a:rPr lang="en-US" sz="4600" b="0" i="0" u="none" strike="noStrike" cap="none">
                <a:solidFill>
                  <a:srgbClr val="FFFFFF"/>
                </a:solidFill>
                <a:latin typeface="Oswald"/>
                <a:ea typeface="Oswald"/>
                <a:cs typeface="Oswald"/>
                <a:sym typeface="Oswald"/>
              </a:rPr>
              <a:t>Clôture</a:t>
            </a:r>
            <a:endParaRPr sz="4600" b="0" i="0" u="none" strike="noStrike" cap="none">
              <a:solidFill>
                <a:srgbClr val="FFFFFF"/>
              </a:solidFill>
              <a:latin typeface="Oswald"/>
              <a:ea typeface="Oswald"/>
              <a:cs typeface="Oswald"/>
              <a:sym typeface="Oswald"/>
            </a:endParaRPr>
          </a:p>
        </p:txBody>
      </p:sp>
      <p:sp>
        <p:nvSpPr>
          <p:cNvPr id="98" name="Google Shape;98;p2"/>
          <p:cNvSpPr/>
          <p:nvPr/>
        </p:nvSpPr>
        <p:spPr>
          <a:xfrm>
            <a:off x="14848941" y="8963324"/>
            <a:ext cx="2590036" cy="589953"/>
          </a:xfrm>
          <a:custGeom>
            <a:avLst/>
            <a:gdLst/>
            <a:ahLst/>
            <a:cxnLst/>
            <a:rect l="l" t="t" r="r" b="b"/>
            <a:pathLst>
              <a:path w="2590036" h="589953" extrusionOk="0">
                <a:moveTo>
                  <a:pt x="0" y="0"/>
                </a:moveTo>
                <a:lnTo>
                  <a:pt x="2590036" y="0"/>
                </a:lnTo>
                <a:lnTo>
                  <a:pt x="2590036" y="589952"/>
                </a:lnTo>
                <a:lnTo>
                  <a:pt x="0" y="58995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9" name="Google Shape;99;p2"/>
          <p:cNvSpPr txBox="1"/>
          <p:nvPr/>
        </p:nvSpPr>
        <p:spPr>
          <a:xfrm>
            <a:off x="1028700" y="1019175"/>
            <a:ext cx="13820241" cy="923902"/>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6000" b="1" u="none" strike="noStrike">
                <a:solidFill>
                  <a:srgbClr val="F80071"/>
                </a:solidFill>
                <a:latin typeface="Arial"/>
                <a:ea typeface="Arial"/>
                <a:cs typeface="Arial"/>
                <a:sym typeface="Arial"/>
              </a:rPr>
              <a:t>PROGRAMME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328"/>
        <p:cNvGrpSpPr/>
        <p:nvPr/>
      </p:nvGrpSpPr>
      <p:grpSpPr>
        <a:xfrm>
          <a:off x="0" y="0"/>
          <a:ext cx="0" cy="0"/>
          <a:chOff x="0" y="0"/>
          <a:chExt cx="0" cy="0"/>
        </a:xfrm>
      </p:grpSpPr>
      <p:sp>
        <p:nvSpPr>
          <p:cNvPr id="329" name="Google Shape;329;p20"/>
          <p:cNvSpPr/>
          <p:nvPr/>
        </p:nvSpPr>
        <p:spPr>
          <a:xfrm>
            <a:off x="-228480" y="2316751"/>
            <a:ext cx="4053078" cy="8229600"/>
          </a:xfrm>
          <a:custGeom>
            <a:avLst/>
            <a:gdLst/>
            <a:ahLst/>
            <a:cxnLst/>
            <a:rect l="l" t="t" r="r" b="b"/>
            <a:pathLst>
              <a:path w="4053078" h="8229600" extrusionOk="0">
                <a:moveTo>
                  <a:pt x="0" y="0"/>
                </a:moveTo>
                <a:lnTo>
                  <a:pt x="4053078" y="0"/>
                </a:lnTo>
                <a:lnTo>
                  <a:pt x="4053078" y="8229600"/>
                </a:lnTo>
                <a:lnTo>
                  <a:pt x="0" y="822960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330" name="Google Shape;330;p20"/>
          <p:cNvGrpSpPr/>
          <p:nvPr/>
        </p:nvGrpSpPr>
        <p:grpSpPr>
          <a:xfrm>
            <a:off x="2966315" y="2561751"/>
            <a:ext cx="12355370" cy="5184930"/>
            <a:chOff x="0" y="28575"/>
            <a:chExt cx="16473827" cy="6913239"/>
          </a:xfrm>
        </p:grpSpPr>
        <p:grpSp>
          <p:nvGrpSpPr>
            <p:cNvPr id="331" name="Google Shape;331;p20"/>
            <p:cNvGrpSpPr/>
            <p:nvPr/>
          </p:nvGrpSpPr>
          <p:grpSpPr>
            <a:xfrm>
              <a:off x="0" y="5187166"/>
              <a:ext cx="3869461" cy="1754648"/>
              <a:chOff x="0" y="0"/>
              <a:chExt cx="2479516" cy="1124363"/>
            </a:xfrm>
          </p:grpSpPr>
          <p:sp>
            <p:nvSpPr>
              <p:cNvPr id="332" name="Google Shape;332;p20"/>
              <p:cNvSpPr/>
              <p:nvPr/>
            </p:nvSpPr>
            <p:spPr>
              <a:xfrm>
                <a:off x="31750" y="31750"/>
                <a:ext cx="2416016" cy="1060863"/>
              </a:xfrm>
              <a:custGeom>
                <a:avLst/>
                <a:gdLst/>
                <a:ahLst/>
                <a:cxnLst/>
                <a:rect l="l" t="t" r="r" b="b"/>
                <a:pathLst>
                  <a:path w="2416016" h="1060863" extrusionOk="0">
                    <a:moveTo>
                      <a:pt x="2323306" y="1060863"/>
                    </a:moveTo>
                    <a:lnTo>
                      <a:pt x="92710" y="1060863"/>
                    </a:lnTo>
                    <a:cubicBezTo>
                      <a:pt x="41910" y="1060863"/>
                      <a:pt x="0" y="1018953"/>
                      <a:pt x="0" y="968153"/>
                    </a:cubicBezTo>
                    <a:lnTo>
                      <a:pt x="0" y="92710"/>
                    </a:lnTo>
                    <a:cubicBezTo>
                      <a:pt x="0" y="41910"/>
                      <a:pt x="41910" y="0"/>
                      <a:pt x="92710" y="0"/>
                    </a:cubicBezTo>
                    <a:lnTo>
                      <a:pt x="2322036" y="0"/>
                    </a:lnTo>
                    <a:cubicBezTo>
                      <a:pt x="2372836" y="0"/>
                      <a:pt x="2414746" y="41910"/>
                      <a:pt x="2414746" y="92710"/>
                    </a:cubicBezTo>
                    <a:lnTo>
                      <a:pt x="2414746" y="966883"/>
                    </a:lnTo>
                    <a:cubicBezTo>
                      <a:pt x="2416016" y="1018953"/>
                      <a:pt x="2374106" y="1060863"/>
                      <a:pt x="2323306" y="1060863"/>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3" name="Google Shape;333;p20"/>
              <p:cNvSpPr/>
              <p:nvPr/>
            </p:nvSpPr>
            <p:spPr>
              <a:xfrm>
                <a:off x="0" y="0"/>
                <a:ext cx="2479516" cy="1124363"/>
              </a:xfrm>
              <a:custGeom>
                <a:avLst/>
                <a:gdLst/>
                <a:ahLst/>
                <a:cxnLst/>
                <a:rect l="l" t="t" r="r" b="b"/>
                <a:pathLst>
                  <a:path w="2479516" h="1124363" extrusionOk="0">
                    <a:moveTo>
                      <a:pt x="2355056" y="59690"/>
                    </a:moveTo>
                    <a:cubicBezTo>
                      <a:pt x="2390616" y="59690"/>
                      <a:pt x="2419826" y="88900"/>
                      <a:pt x="2419826" y="124460"/>
                    </a:cubicBezTo>
                    <a:lnTo>
                      <a:pt x="2419826" y="999903"/>
                    </a:lnTo>
                    <a:cubicBezTo>
                      <a:pt x="2419826" y="1035463"/>
                      <a:pt x="2390616" y="1064673"/>
                      <a:pt x="2355056" y="1064673"/>
                    </a:cubicBezTo>
                    <a:lnTo>
                      <a:pt x="124460" y="1064673"/>
                    </a:lnTo>
                    <a:cubicBezTo>
                      <a:pt x="88900" y="1064673"/>
                      <a:pt x="59690" y="1035463"/>
                      <a:pt x="59690" y="999903"/>
                    </a:cubicBezTo>
                    <a:lnTo>
                      <a:pt x="59690" y="124460"/>
                    </a:lnTo>
                    <a:cubicBezTo>
                      <a:pt x="59690" y="88900"/>
                      <a:pt x="88900" y="59690"/>
                      <a:pt x="124460" y="59690"/>
                    </a:cubicBezTo>
                    <a:lnTo>
                      <a:pt x="2355056" y="59690"/>
                    </a:lnTo>
                    <a:moveTo>
                      <a:pt x="2355056" y="0"/>
                    </a:moveTo>
                    <a:lnTo>
                      <a:pt x="124460" y="0"/>
                    </a:lnTo>
                    <a:cubicBezTo>
                      <a:pt x="55880" y="0"/>
                      <a:pt x="0" y="55880"/>
                      <a:pt x="0" y="124460"/>
                    </a:cubicBezTo>
                    <a:lnTo>
                      <a:pt x="0" y="999903"/>
                    </a:lnTo>
                    <a:cubicBezTo>
                      <a:pt x="0" y="1068483"/>
                      <a:pt x="55880" y="1124363"/>
                      <a:pt x="124460" y="1124363"/>
                    </a:cubicBezTo>
                    <a:lnTo>
                      <a:pt x="2355056" y="1124363"/>
                    </a:lnTo>
                    <a:cubicBezTo>
                      <a:pt x="2423636" y="1124363"/>
                      <a:pt x="2479516" y="1068483"/>
                      <a:pt x="2479516" y="999903"/>
                    </a:cubicBezTo>
                    <a:lnTo>
                      <a:pt x="2479516" y="124460"/>
                    </a:lnTo>
                    <a:cubicBezTo>
                      <a:pt x="2479516" y="55880"/>
                      <a:pt x="2423636" y="0"/>
                      <a:pt x="2355056"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334" name="Google Shape;334;p20"/>
            <p:cNvGrpSpPr/>
            <p:nvPr/>
          </p:nvGrpSpPr>
          <p:grpSpPr>
            <a:xfrm>
              <a:off x="6137473" y="5187166"/>
              <a:ext cx="3869461" cy="1754648"/>
              <a:chOff x="0" y="0"/>
              <a:chExt cx="2479516" cy="1124363"/>
            </a:xfrm>
          </p:grpSpPr>
          <p:sp>
            <p:nvSpPr>
              <p:cNvPr id="335" name="Google Shape;335;p20"/>
              <p:cNvSpPr/>
              <p:nvPr/>
            </p:nvSpPr>
            <p:spPr>
              <a:xfrm>
                <a:off x="31750" y="31750"/>
                <a:ext cx="2416016" cy="1060863"/>
              </a:xfrm>
              <a:custGeom>
                <a:avLst/>
                <a:gdLst/>
                <a:ahLst/>
                <a:cxnLst/>
                <a:rect l="l" t="t" r="r" b="b"/>
                <a:pathLst>
                  <a:path w="2416016" h="1060863" extrusionOk="0">
                    <a:moveTo>
                      <a:pt x="2323306" y="1060863"/>
                    </a:moveTo>
                    <a:lnTo>
                      <a:pt x="92710" y="1060863"/>
                    </a:lnTo>
                    <a:cubicBezTo>
                      <a:pt x="41910" y="1060863"/>
                      <a:pt x="0" y="1018953"/>
                      <a:pt x="0" y="968153"/>
                    </a:cubicBezTo>
                    <a:lnTo>
                      <a:pt x="0" y="92710"/>
                    </a:lnTo>
                    <a:cubicBezTo>
                      <a:pt x="0" y="41910"/>
                      <a:pt x="41910" y="0"/>
                      <a:pt x="92710" y="0"/>
                    </a:cubicBezTo>
                    <a:lnTo>
                      <a:pt x="2322036" y="0"/>
                    </a:lnTo>
                    <a:cubicBezTo>
                      <a:pt x="2372836" y="0"/>
                      <a:pt x="2414746" y="41910"/>
                      <a:pt x="2414746" y="92710"/>
                    </a:cubicBezTo>
                    <a:lnTo>
                      <a:pt x="2414746" y="966883"/>
                    </a:lnTo>
                    <a:cubicBezTo>
                      <a:pt x="2416016" y="1018953"/>
                      <a:pt x="2374106" y="1060863"/>
                      <a:pt x="2323306" y="1060863"/>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6" name="Google Shape;336;p20"/>
              <p:cNvSpPr/>
              <p:nvPr/>
            </p:nvSpPr>
            <p:spPr>
              <a:xfrm>
                <a:off x="0" y="0"/>
                <a:ext cx="2479516" cy="1124363"/>
              </a:xfrm>
              <a:custGeom>
                <a:avLst/>
                <a:gdLst/>
                <a:ahLst/>
                <a:cxnLst/>
                <a:rect l="l" t="t" r="r" b="b"/>
                <a:pathLst>
                  <a:path w="2479516" h="1124363" extrusionOk="0">
                    <a:moveTo>
                      <a:pt x="2355056" y="59690"/>
                    </a:moveTo>
                    <a:cubicBezTo>
                      <a:pt x="2390616" y="59690"/>
                      <a:pt x="2419826" y="88900"/>
                      <a:pt x="2419826" y="124460"/>
                    </a:cubicBezTo>
                    <a:lnTo>
                      <a:pt x="2419826" y="999903"/>
                    </a:lnTo>
                    <a:cubicBezTo>
                      <a:pt x="2419826" y="1035463"/>
                      <a:pt x="2390616" y="1064673"/>
                      <a:pt x="2355056" y="1064673"/>
                    </a:cubicBezTo>
                    <a:lnTo>
                      <a:pt x="124460" y="1064673"/>
                    </a:lnTo>
                    <a:cubicBezTo>
                      <a:pt x="88900" y="1064673"/>
                      <a:pt x="59690" y="1035463"/>
                      <a:pt x="59690" y="999903"/>
                    </a:cubicBezTo>
                    <a:lnTo>
                      <a:pt x="59690" y="124460"/>
                    </a:lnTo>
                    <a:cubicBezTo>
                      <a:pt x="59690" y="88900"/>
                      <a:pt x="88900" y="59690"/>
                      <a:pt x="124460" y="59690"/>
                    </a:cubicBezTo>
                    <a:lnTo>
                      <a:pt x="2355056" y="59690"/>
                    </a:lnTo>
                    <a:moveTo>
                      <a:pt x="2355056" y="0"/>
                    </a:moveTo>
                    <a:lnTo>
                      <a:pt x="124460" y="0"/>
                    </a:lnTo>
                    <a:cubicBezTo>
                      <a:pt x="55880" y="0"/>
                      <a:pt x="0" y="55880"/>
                      <a:pt x="0" y="124460"/>
                    </a:cubicBezTo>
                    <a:lnTo>
                      <a:pt x="0" y="999903"/>
                    </a:lnTo>
                    <a:cubicBezTo>
                      <a:pt x="0" y="1068483"/>
                      <a:pt x="55880" y="1124363"/>
                      <a:pt x="124460" y="1124363"/>
                    </a:cubicBezTo>
                    <a:lnTo>
                      <a:pt x="2355056" y="1124363"/>
                    </a:lnTo>
                    <a:cubicBezTo>
                      <a:pt x="2423636" y="1124363"/>
                      <a:pt x="2479516" y="1068483"/>
                      <a:pt x="2479516" y="999903"/>
                    </a:cubicBezTo>
                    <a:lnTo>
                      <a:pt x="2479516" y="124460"/>
                    </a:lnTo>
                    <a:cubicBezTo>
                      <a:pt x="2479516" y="55880"/>
                      <a:pt x="2423636" y="0"/>
                      <a:pt x="2355056"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337" name="Google Shape;337;p20"/>
            <p:cNvGrpSpPr/>
            <p:nvPr/>
          </p:nvGrpSpPr>
          <p:grpSpPr>
            <a:xfrm>
              <a:off x="12604366" y="5187166"/>
              <a:ext cx="3869461" cy="1754648"/>
              <a:chOff x="0" y="0"/>
              <a:chExt cx="2479516" cy="1124363"/>
            </a:xfrm>
          </p:grpSpPr>
          <p:sp>
            <p:nvSpPr>
              <p:cNvPr id="338" name="Google Shape;338;p20"/>
              <p:cNvSpPr/>
              <p:nvPr/>
            </p:nvSpPr>
            <p:spPr>
              <a:xfrm>
                <a:off x="31750" y="31750"/>
                <a:ext cx="2416016" cy="1060863"/>
              </a:xfrm>
              <a:custGeom>
                <a:avLst/>
                <a:gdLst/>
                <a:ahLst/>
                <a:cxnLst/>
                <a:rect l="l" t="t" r="r" b="b"/>
                <a:pathLst>
                  <a:path w="2416016" h="1060863" extrusionOk="0">
                    <a:moveTo>
                      <a:pt x="2323306" y="1060863"/>
                    </a:moveTo>
                    <a:lnTo>
                      <a:pt x="92710" y="1060863"/>
                    </a:lnTo>
                    <a:cubicBezTo>
                      <a:pt x="41910" y="1060863"/>
                      <a:pt x="0" y="1018953"/>
                      <a:pt x="0" y="968153"/>
                    </a:cubicBezTo>
                    <a:lnTo>
                      <a:pt x="0" y="92710"/>
                    </a:lnTo>
                    <a:cubicBezTo>
                      <a:pt x="0" y="41910"/>
                      <a:pt x="41910" y="0"/>
                      <a:pt x="92710" y="0"/>
                    </a:cubicBezTo>
                    <a:lnTo>
                      <a:pt x="2322036" y="0"/>
                    </a:lnTo>
                    <a:cubicBezTo>
                      <a:pt x="2372836" y="0"/>
                      <a:pt x="2414746" y="41910"/>
                      <a:pt x="2414746" y="92710"/>
                    </a:cubicBezTo>
                    <a:lnTo>
                      <a:pt x="2414746" y="966883"/>
                    </a:lnTo>
                    <a:cubicBezTo>
                      <a:pt x="2416016" y="1018953"/>
                      <a:pt x="2374106" y="1060863"/>
                      <a:pt x="2323306" y="1060863"/>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9" name="Google Shape;339;p20"/>
              <p:cNvSpPr/>
              <p:nvPr/>
            </p:nvSpPr>
            <p:spPr>
              <a:xfrm>
                <a:off x="0" y="0"/>
                <a:ext cx="2479516" cy="1124363"/>
              </a:xfrm>
              <a:custGeom>
                <a:avLst/>
                <a:gdLst/>
                <a:ahLst/>
                <a:cxnLst/>
                <a:rect l="l" t="t" r="r" b="b"/>
                <a:pathLst>
                  <a:path w="2479516" h="1124363" extrusionOk="0">
                    <a:moveTo>
                      <a:pt x="2355056" y="59690"/>
                    </a:moveTo>
                    <a:cubicBezTo>
                      <a:pt x="2390616" y="59690"/>
                      <a:pt x="2419826" y="88900"/>
                      <a:pt x="2419826" y="124460"/>
                    </a:cubicBezTo>
                    <a:lnTo>
                      <a:pt x="2419826" y="999903"/>
                    </a:lnTo>
                    <a:cubicBezTo>
                      <a:pt x="2419826" y="1035463"/>
                      <a:pt x="2390616" y="1064673"/>
                      <a:pt x="2355056" y="1064673"/>
                    </a:cubicBezTo>
                    <a:lnTo>
                      <a:pt x="124460" y="1064673"/>
                    </a:lnTo>
                    <a:cubicBezTo>
                      <a:pt x="88900" y="1064673"/>
                      <a:pt x="59690" y="1035463"/>
                      <a:pt x="59690" y="999903"/>
                    </a:cubicBezTo>
                    <a:lnTo>
                      <a:pt x="59690" y="124460"/>
                    </a:lnTo>
                    <a:cubicBezTo>
                      <a:pt x="59690" y="88900"/>
                      <a:pt x="88900" y="59690"/>
                      <a:pt x="124460" y="59690"/>
                    </a:cubicBezTo>
                    <a:lnTo>
                      <a:pt x="2355056" y="59690"/>
                    </a:lnTo>
                    <a:moveTo>
                      <a:pt x="2355056" y="0"/>
                    </a:moveTo>
                    <a:lnTo>
                      <a:pt x="124460" y="0"/>
                    </a:lnTo>
                    <a:cubicBezTo>
                      <a:pt x="55880" y="0"/>
                      <a:pt x="0" y="55880"/>
                      <a:pt x="0" y="124460"/>
                    </a:cubicBezTo>
                    <a:lnTo>
                      <a:pt x="0" y="999903"/>
                    </a:lnTo>
                    <a:cubicBezTo>
                      <a:pt x="0" y="1068483"/>
                      <a:pt x="55880" y="1124363"/>
                      <a:pt x="124460" y="1124363"/>
                    </a:cubicBezTo>
                    <a:lnTo>
                      <a:pt x="2355056" y="1124363"/>
                    </a:lnTo>
                    <a:cubicBezTo>
                      <a:pt x="2423636" y="1124363"/>
                      <a:pt x="2479516" y="1068483"/>
                      <a:pt x="2479516" y="999903"/>
                    </a:cubicBezTo>
                    <a:lnTo>
                      <a:pt x="2479516" y="124460"/>
                    </a:lnTo>
                    <a:cubicBezTo>
                      <a:pt x="2479516" y="55880"/>
                      <a:pt x="2423636" y="0"/>
                      <a:pt x="2355056"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340" name="Google Shape;340;p20"/>
            <p:cNvSpPr/>
            <p:nvPr/>
          </p:nvSpPr>
          <p:spPr>
            <a:xfrm>
              <a:off x="330999" y="5705319"/>
              <a:ext cx="1090872" cy="620434"/>
            </a:xfrm>
            <a:custGeom>
              <a:avLst/>
              <a:gdLst/>
              <a:ahLst/>
              <a:cxnLst/>
              <a:rect l="l" t="t" r="r" b="b"/>
              <a:pathLst>
                <a:path w="1090872" h="620434" extrusionOk="0">
                  <a:moveTo>
                    <a:pt x="0" y="0"/>
                  </a:moveTo>
                  <a:lnTo>
                    <a:pt x="1090872" y="0"/>
                  </a:lnTo>
                  <a:lnTo>
                    <a:pt x="1090872" y="620433"/>
                  </a:lnTo>
                  <a:lnTo>
                    <a:pt x="0" y="620433"/>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1" name="Google Shape;341;p20"/>
            <p:cNvSpPr/>
            <p:nvPr/>
          </p:nvSpPr>
          <p:spPr>
            <a:xfrm>
              <a:off x="6468472" y="5727198"/>
              <a:ext cx="1090872" cy="620434"/>
            </a:xfrm>
            <a:custGeom>
              <a:avLst/>
              <a:gdLst/>
              <a:ahLst/>
              <a:cxnLst/>
              <a:rect l="l" t="t" r="r" b="b"/>
              <a:pathLst>
                <a:path w="1090872" h="620434" extrusionOk="0">
                  <a:moveTo>
                    <a:pt x="0" y="0"/>
                  </a:moveTo>
                  <a:lnTo>
                    <a:pt x="1090873" y="0"/>
                  </a:lnTo>
                  <a:lnTo>
                    <a:pt x="1090873" y="620434"/>
                  </a:lnTo>
                  <a:lnTo>
                    <a:pt x="0" y="620434"/>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2" name="Google Shape;342;p20"/>
            <p:cNvSpPr/>
            <p:nvPr/>
          </p:nvSpPr>
          <p:spPr>
            <a:xfrm>
              <a:off x="12935365" y="5754273"/>
              <a:ext cx="1090872" cy="620434"/>
            </a:xfrm>
            <a:custGeom>
              <a:avLst/>
              <a:gdLst/>
              <a:ahLst/>
              <a:cxnLst/>
              <a:rect l="l" t="t" r="r" b="b"/>
              <a:pathLst>
                <a:path w="1090872" h="620434" extrusionOk="0">
                  <a:moveTo>
                    <a:pt x="0" y="0"/>
                  </a:moveTo>
                  <a:lnTo>
                    <a:pt x="1090873" y="0"/>
                  </a:lnTo>
                  <a:lnTo>
                    <a:pt x="1090873" y="620434"/>
                  </a:lnTo>
                  <a:lnTo>
                    <a:pt x="0" y="620434"/>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3" name="Google Shape;343;p20"/>
            <p:cNvSpPr txBox="1"/>
            <p:nvPr/>
          </p:nvSpPr>
          <p:spPr>
            <a:xfrm>
              <a:off x="670062" y="2275349"/>
              <a:ext cx="15133703" cy="1803026"/>
            </a:xfrm>
            <a:prstGeom prst="rect">
              <a:avLst/>
            </a:prstGeom>
            <a:noFill/>
            <a:ln>
              <a:noFill/>
            </a:ln>
          </p:spPr>
          <p:txBody>
            <a:bodyPr spcFirstLastPara="1" wrap="square" lIns="0" tIns="0" rIns="0" bIns="0" anchor="t" anchorCtr="0">
              <a:spAutoFit/>
            </a:bodyPr>
            <a:lstStyle/>
            <a:p>
              <a:pPr marL="0" marR="0" lvl="0" indent="0" algn="ctr" rtl="0">
                <a:lnSpc>
                  <a:spcPct val="110992"/>
                </a:lnSpc>
                <a:spcBef>
                  <a:spcPts val="0"/>
                </a:spcBef>
                <a:spcAft>
                  <a:spcPts val="0"/>
                </a:spcAft>
                <a:buNone/>
              </a:pPr>
              <a:r>
                <a:rPr lang="en-US" sz="4767">
                  <a:solidFill>
                    <a:srgbClr val="FFFFFF"/>
                  </a:solidFill>
                  <a:latin typeface="Nunito"/>
                  <a:ea typeface="Nunito"/>
                  <a:cs typeface="Nunito"/>
                  <a:sym typeface="Nunito"/>
                </a:rPr>
                <a:t>Quel est le pourcentage d'hommes professeurs des écoles ?</a:t>
              </a:r>
              <a:endParaRPr/>
            </a:p>
          </p:txBody>
        </p:sp>
        <p:sp>
          <p:nvSpPr>
            <p:cNvPr id="344" name="Google Shape;344;p20"/>
            <p:cNvSpPr txBox="1"/>
            <p:nvPr/>
          </p:nvSpPr>
          <p:spPr>
            <a:xfrm>
              <a:off x="4448539" y="28575"/>
              <a:ext cx="6221611" cy="1389592"/>
            </a:xfrm>
            <a:prstGeom prst="rect">
              <a:avLst/>
            </a:prstGeom>
            <a:noFill/>
            <a:ln>
              <a:noFill/>
            </a:ln>
          </p:spPr>
          <p:txBody>
            <a:bodyPr spcFirstLastPara="1" wrap="square" lIns="0" tIns="0" rIns="0" bIns="0" anchor="t" anchorCtr="0">
              <a:spAutoFit/>
            </a:bodyPr>
            <a:lstStyle/>
            <a:p>
              <a:pPr marL="0" marR="0" lvl="0" indent="0" algn="ctr" rtl="0">
                <a:lnSpc>
                  <a:spcPct val="115002"/>
                </a:lnSpc>
                <a:spcBef>
                  <a:spcPts val="0"/>
                </a:spcBef>
                <a:spcAft>
                  <a:spcPts val="0"/>
                </a:spcAft>
                <a:buNone/>
              </a:pPr>
              <a:r>
                <a:rPr lang="en-US" sz="6999" b="1">
                  <a:solidFill>
                    <a:srgbClr val="DF1263"/>
                  </a:solidFill>
                  <a:latin typeface="Arial"/>
                  <a:ea typeface="Arial"/>
                  <a:cs typeface="Arial"/>
                  <a:sym typeface="Arial"/>
                </a:rPr>
                <a:t>Question 6</a:t>
              </a:r>
              <a:endParaRPr/>
            </a:p>
          </p:txBody>
        </p:sp>
        <p:sp>
          <p:nvSpPr>
            <p:cNvPr id="345" name="Google Shape;345;p20"/>
            <p:cNvSpPr txBox="1"/>
            <p:nvPr/>
          </p:nvSpPr>
          <p:spPr>
            <a:xfrm>
              <a:off x="1755566" y="5695623"/>
              <a:ext cx="1308508" cy="652009"/>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None/>
              </a:pPr>
              <a:r>
                <a:rPr lang="en-US" sz="2800" b="1">
                  <a:solidFill>
                    <a:srgbClr val="2C1E4D"/>
                  </a:solidFill>
                  <a:latin typeface="Nunito"/>
                  <a:ea typeface="Nunito"/>
                  <a:cs typeface="Nunito"/>
                  <a:sym typeface="Nunito"/>
                </a:rPr>
                <a:t>15 %</a:t>
              </a:r>
              <a:endParaRPr/>
            </a:p>
          </p:txBody>
        </p:sp>
        <p:sp>
          <p:nvSpPr>
            <p:cNvPr id="346" name="Google Shape;346;p20"/>
            <p:cNvSpPr txBox="1"/>
            <p:nvPr/>
          </p:nvSpPr>
          <p:spPr>
            <a:xfrm>
              <a:off x="8072204" y="5646668"/>
              <a:ext cx="1312638" cy="652009"/>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None/>
              </a:pPr>
              <a:r>
                <a:rPr lang="en-US" sz="2800" b="1">
                  <a:solidFill>
                    <a:srgbClr val="2C1E4D"/>
                  </a:solidFill>
                  <a:latin typeface="Nunito"/>
                  <a:ea typeface="Nunito"/>
                  <a:cs typeface="Nunito"/>
                  <a:sym typeface="Nunito"/>
                </a:rPr>
                <a:t>34 %</a:t>
              </a:r>
              <a:endParaRPr/>
            </a:p>
          </p:txBody>
        </p:sp>
        <p:sp>
          <p:nvSpPr>
            <p:cNvPr id="347" name="Google Shape;347;p20"/>
            <p:cNvSpPr txBox="1"/>
            <p:nvPr/>
          </p:nvSpPr>
          <p:spPr>
            <a:xfrm>
              <a:off x="14359932" y="5695623"/>
              <a:ext cx="1765114" cy="652009"/>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None/>
              </a:pPr>
              <a:r>
                <a:rPr lang="en-US" sz="2800" b="1">
                  <a:solidFill>
                    <a:srgbClr val="2C1E4D"/>
                  </a:solidFill>
                  <a:latin typeface="Nunito"/>
                  <a:ea typeface="Nunito"/>
                  <a:cs typeface="Nunito"/>
                  <a:sym typeface="Nunito"/>
                </a:rPr>
                <a:t>52 %</a:t>
              </a:r>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DF1263"/>
        </a:solidFill>
        <a:effectLst/>
      </p:bgPr>
    </p:bg>
    <p:spTree>
      <p:nvGrpSpPr>
        <p:cNvPr id="1" name="Shape 351"/>
        <p:cNvGrpSpPr/>
        <p:nvPr/>
      </p:nvGrpSpPr>
      <p:grpSpPr>
        <a:xfrm>
          <a:off x="0" y="0"/>
          <a:ext cx="0" cy="0"/>
          <a:chOff x="0" y="0"/>
          <a:chExt cx="0" cy="0"/>
        </a:xfrm>
      </p:grpSpPr>
      <p:grpSp>
        <p:nvGrpSpPr>
          <p:cNvPr id="352" name="Google Shape;352;p21"/>
          <p:cNvGrpSpPr/>
          <p:nvPr/>
        </p:nvGrpSpPr>
        <p:grpSpPr>
          <a:xfrm>
            <a:off x="888195" y="1364451"/>
            <a:ext cx="2974403" cy="1633130"/>
            <a:chOff x="0" y="0"/>
            <a:chExt cx="2541295" cy="1395327"/>
          </a:xfrm>
        </p:grpSpPr>
        <p:sp>
          <p:nvSpPr>
            <p:cNvPr id="353" name="Google Shape;353;p21"/>
            <p:cNvSpPr/>
            <p:nvPr/>
          </p:nvSpPr>
          <p:spPr>
            <a:xfrm>
              <a:off x="31750" y="31750"/>
              <a:ext cx="2477794" cy="1331827"/>
            </a:xfrm>
            <a:custGeom>
              <a:avLst/>
              <a:gdLst/>
              <a:ahLst/>
              <a:cxnLst/>
              <a:rect l="l" t="t" r="r" b="b"/>
              <a:pathLst>
                <a:path w="2477794" h="1331827" extrusionOk="0">
                  <a:moveTo>
                    <a:pt x="2385084" y="1331827"/>
                  </a:moveTo>
                  <a:lnTo>
                    <a:pt x="92710" y="1331827"/>
                  </a:lnTo>
                  <a:cubicBezTo>
                    <a:pt x="41910" y="1331827"/>
                    <a:pt x="0" y="1289917"/>
                    <a:pt x="0" y="1239117"/>
                  </a:cubicBezTo>
                  <a:lnTo>
                    <a:pt x="0" y="92710"/>
                  </a:lnTo>
                  <a:cubicBezTo>
                    <a:pt x="0" y="41910"/>
                    <a:pt x="41910" y="0"/>
                    <a:pt x="92710" y="0"/>
                  </a:cubicBezTo>
                  <a:lnTo>
                    <a:pt x="2383815" y="0"/>
                  </a:lnTo>
                  <a:cubicBezTo>
                    <a:pt x="2434615" y="0"/>
                    <a:pt x="2476525" y="41910"/>
                    <a:pt x="2476525" y="92710"/>
                  </a:cubicBezTo>
                  <a:lnTo>
                    <a:pt x="2476525" y="1237847"/>
                  </a:lnTo>
                  <a:cubicBezTo>
                    <a:pt x="2477794" y="1289917"/>
                    <a:pt x="2435884" y="1331827"/>
                    <a:pt x="2385084" y="1331827"/>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4" name="Google Shape;354;p21"/>
            <p:cNvSpPr/>
            <p:nvPr/>
          </p:nvSpPr>
          <p:spPr>
            <a:xfrm>
              <a:off x="0" y="0"/>
              <a:ext cx="2541295" cy="1395327"/>
            </a:xfrm>
            <a:custGeom>
              <a:avLst/>
              <a:gdLst/>
              <a:ahLst/>
              <a:cxnLst/>
              <a:rect l="l" t="t" r="r" b="b"/>
              <a:pathLst>
                <a:path w="2541295" h="1395327" extrusionOk="0">
                  <a:moveTo>
                    <a:pt x="2416834" y="59690"/>
                  </a:moveTo>
                  <a:cubicBezTo>
                    <a:pt x="2452394" y="59690"/>
                    <a:pt x="2481605" y="88900"/>
                    <a:pt x="2481605" y="124460"/>
                  </a:cubicBezTo>
                  <a:lnTo>
                    <a:pt x="2481605" y="1270867"/>
                  </a:lnTo>
                  <a:cubicBezTo>
                    <a:pt x="2481605" y="1306427"/>
                    <a:pt x="2452394" y="1335637"/>
                    <a:pt x="2416834" y="1335637"/>
                  </a:cubicBezTo>
                  <a:lnTo>
                    <a:pt x="124460" y="1335637"/>
                  </a:lnTo>
                  <a:cubicBezTo>
                    <a:pt x="88900" y="1335637"/>
                    <a:pt x="59690" y="1306427"/>
                    <a:pt x="59690" y="1270867"/>
                  </a:cubicBezTo>
                  <a:lnTo>
                    <a:pt x="59690" y="124460"/>
                  </a:lnTo>
                  <a:cubicBezTo>
                    <a:pt x="59690" y="88900"/>
                    <a:pt x="88900" y="59690"/>
                    <a:pt x="124460" y="59690"/>
                  </a:cubicBezTo>
                  <a:lnTo>
                    <a:pt x="2416835" y="59690"/>
                  </a:lnTo>
                  <a:moveTo>
                    <a:pt x="2416835" y="0"/>
                  </a:moveTo>
                  <a:lnTo>
                    <a:pt x="124460" y="0"/>
                  </a:lnTo>
                  <a:cubicBezTo>
                    <a:pt x="55880" y="0"/>
                    <a:pt x="0" y="55880"/>
                    <a:pt x="0" y="124460"/>
                  </a:cubicBezTo>
                  <a:lnTo>
                    <a:pt x="0" y="1270867"/>
                  </a:lnTo>
                  <a:cubicBezTo>
                    <a:pt x="0" y="1339447"/>
                    <a:pt x="55880" y="1395327"/>
                    <a:pt x="124460" y="1395327"/>
                  </a:cubicBezTo>
                  <a:lnTo>
                    <a:pt x="2416835" y="1395327"/>
                  </a:lnTo>
                  <a:cubicBezTo>
                    <a:pt x="2485415" y="1395327"/>
                    <a:pt x="2541295" y="1339447"/>
                    <a:pt x="2541295" y="1270867"/>
                  </a:cubicBezTo>
                  <a:lnTo>
                    <a:pt x="2541295" y="124460"/>
                  </a:lnTo>
                  <a:cubicBezTo>
                    <a:pt x="2541295" y="55880"/>
                    <a:pt x="2485415" y="0"/>
                    <a:pt x="2416835" y="0"/>
                  </a:cubicBezTo>
                  <a:close/>
                </a:path>
              </a:pathLst>
            </a:custGeom>
            <a:solidFill>
              <a:srgbClr val="14185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355" name="Google Shape;355;p21"/>
          <p:cNvSpPr/>
          <p:nvPr/>
        </p:nvSpPr>
        <p:spPr>
          <a:xfrm>
            <a:off x="15147579" y="2774438"/>
            <a:ext cx="4863220" cy="6778007"/>
          </a:xfrm>
          <a:custGeom>
            <a:avLst/>
            <a:gdLst/>
            <a:ahLst/>
            <a:cxnLst/>
            <a:rect l="l" t="t" r="r" b="b"/>
            <a:pathLst>
              <a:path w="4863220" h="6778007" extrusionOk="0">
                <a:moveTo>
                  <a:pt x="0" y="0"/>
                </a:moveTo>
                <a:lnTo>
                  <a:pt x="4863220" y="0"/>
                </a:lnTo>
                <a:lnTo>
                  <a:pt x="4863220" y="6778007"/>
                </a:lnTo>
                <a:lnTo>
                  <a:pt x="0" y="6778007"/>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6" name="Google Shape;356;p21"/>
          <p:cNvSpPr txBox="1"/>
          <p:nvPr/>
        </p:nvSpPr>
        <p:spPr>
          <a:xfrm>
            <a:off x="888195" y="3397772"/>
            <a:ext cx="14118879" cy="6154673"/>
          </a:xfrm>
          <a:prstGeom prst="rect">
            <a:avLst/>
          </a:prstGeom>
          <a:noFill/>
          <a:ln>
            <a:noFill/>
          </a:ln>
        </p:spPr>
        <p:txBody>
          <a:bodyPr spcFirstLastPara="1" wrap="square" lIns="0" tIns="0" rIns="0" bIns="0" anchor="t" anchorCtr="0">
            <a:spAutoFit/>
          </a:bodyPr>
          <a:lstStyle/>
          <a:p>
            <a:pPr marL="0" marR="0" lvl="0" indent="0" algn="just" rtl="0">
              <a:lnSpc>
                <a:spcPct val="150000"/>
              </a:lnSpc>
              <a:spcBef>
                <a:spcPts val="0"/>
              </a:spcBef>
              <a:spcAft>
                <a:spcPts val="0"/>
              </a:spcAft>
              <a:buNone/>
            </a:pPr>
            <a:r>
              <a:rPr lang="en-US" sz="2960">
                <a:solidFill>
                  <a:srgbClr val="F4F4F4"/>
                </a:solidFill>
                <a:latin typeface="Nunito"/>
                <a:ea typeface="Nunito"/>
                <a:cs typeface="Nunito"/>
                <a:sym typeface="Nunito"/>
              </a:rPr>
              <a:t>seulement des enseignants en élémentaire sont des hommes (chiffres 2022-2023).</a:t>
            </a:r>
            <a:endParaRPr/>
          </a:p>
          <a:p>
            <a:pPr marL="0" marR="0" lvl="0" indent="0" algn="just" rtl="0">
              <a:lnSpc>
                <a:spcPct val="150000"/>
              </a:lnSpc>
              <a:spcBef>
                <a:spcPts val="0"/>
              </a:spcBef>
              <a:spcAft>
                <a:spcPts val="0"/>
              </a:spcAft>
              <a:buNone/>
            </a:pPr>
            <a:r>
              <a:rPr lang="en-US" sz="2960">
                <a:solidFill>
                  <a:srgbClr val="F4F4F4"/>
                </a:solidFill>
                <a:latin typeface="Nunito"/>
                <a:ea typeface="Nunito"/>
                <a:cs typeface="Nunito"/>
                <a:sym typeface="Nunito"/>
              </a:rPr>
              <a:t>Plusieurs raisons sont évoquées :</a:t>
            </a:r>
            <a:endParaRPr/>
          </a:p>
          <a:p>
            <a:pPr marL="639071" marR="0" lvl="1" indent="-319536" algn="just" rtl="0">
              <a:lnSpc>
                <a:spcPct val="150000"/>
              </a:lnSpc>
              <a:spcBef>
                <a:spcPts val="0"/>
              </a:spcBef>
              <a:spcAft>
                <a:spcPts val="0"/>
              </a:spcAft>
              <a:buClr>
                <a:srgbClr val="F4F4F4"/>
              </a:buClr>
              <a:buSzPts val="2960"/>
              <a:buFont typeface="Arial"/>
              <a:buChar char="•"/>
            </a:pPr>
            <a:r>
              <a:rPr lang="en-US" sz="2960" b="0" i="0" u="none" strike="noStrike" cap="none">
                <a:solidFill>
                  <a:srgbClr val="F4F4F4"/>
                </a:solidFill>
                <a:latin typeface="Nunito"/>
                <a:ea typeface="Nunito"/>
                <a:cs typeface="Nunito"/>
                <a:sym typeface="Nunito"/>
              </a:rPr>
              <a:t>Les femmes seraient attirées par ce métier, avec l’idée stéréotypée qu’elles sont naturellement faites pour s’occuper des enfants ;</a:t>
            </a:r>
            <a:endParaRPr/>
          </a:p>
          <a:p>
            <a:pPr marL="639071" marR="0" lvl="1" indent="-319536" algn="just" rtl="0">
              <a:lnSpc>
                <a:spcPct val="150000"/>
              </a:lnSpc>
              <a:spcBef>
                <a:spcPts val="0"/>
              </a:spcBef>
              <a:spcAft>
                <a:spcPts val="0"/>
              </a:spcAft>
              <a:buClr>
                <a:srgbClr val="F4F4F4"/>
              </a:buClr>
              <a:buSzPts val="2960"/>
              <a:buFont typeface="Arial"/>
              <a:buChar char="•"/>
            </a:pPr>
            <a:r>
              <a:rPr lang="en-US" sz="2960" b="0" i="0" u="none" strike="noStrike" cap="none">
                <a:solidFill>
                  <a:srgbClr val="F4F4F4"/>
                </a:solidFill>
                <a:latin typeface="Nunito"/>
                <a:ea typeface="Nunito"/>
                <a:cs typeface="Nunito"/>
                <a:sym typeface="Nunito"/>
              </a:rPr>
              <a:t>Les hommes délaissent ce métier car la profession s'est féminisée et a perdu de son prestige (reconnaissance sociale, salaire).</a:t>
            </a:r>
            <a:endParaRPr/>
          </a:p>
          <a:p>
            <a:pPr marL="0" marR="0" lvl="0" indent="0" algn="just" rtl="0">
              <a:lnSpc>
                <a:spcPct val="150000"/>
              </a:lnSpc>
              <a:spcBef>
                <a:spcPts val="0"/>
              </a:spcBef>
              <a:spcAft>
                <a:spcPts val="0"/>
              </a:spcAft>
              <a:buNone/>
            </a:pPr>
            <a:r>
              <a:rPr lang="en-US" sz="2960">
                <a:solidFill>
                  <a:srgbClr val="F4F4F4"/>
                </a:solidFill>
                <a:latin typeface="Nunito"/>
                <a:ea typeface="Nunito"/>
                <a:cs typeface="Nunito"/>
                <a:sym typeface="Nunito"/>
              </a:rPr>
              <a:t>Les effets ?</a:t>
            </a:r>
            <a:endParaRPr/>
          </a:p>
          <a:p>
            <a:pPr marL="639071" marR="0" lvl="1" indent="-319536" algn="just" rtl="0">
              <a:lnSpc>
                <a:spcPct val="150000"/>
              </a:lnSpc>
              <a:spcBef>
                <a:spcPts val="0"/>
              </a:spcBef>
              <a:spcAft>
                <a:spcPts val="0"/>
              </a:spcAft>
              <a:buClr>
                <a:srgbClr val="F4F4F4"/>
              </a:buClr>
              <a:buSzPts val="2960"/>
              <a:buFont typeface="Arial"/>
              <a:buChar char="•"/>
            </a:pPr>
            <a:r>
              <a:rPr lang="en-US" sz="2960" b="0" i="0" u="none" strike="noStrike" cap="none">
                <a:solidFill>
                  <a:srgbClr val="F4F4F4"/>
                </a:solidFill>
                <a:latin typeface="Nunito"/>
                <a:ea typeface="Nunito"/>
                <a:cs typeface="Nunito"/>
                <a:sym typeface="Nunito"/>
              </a:rPr>
              <a:t>Une image réductrice et dévalorisée de l'enseignement.</a:t>
            </a:r>
            <a:endParaRPr/>
          </a:p>
          <a:p>
            <a:pPr marL="639071" marR="0" lvl="1" indent="-319536" algn="just" rtl="0">
              <a:lnSpc>
                <a:spcPct val="150000"/>
              </a:lnSpc>
              <a:spcBef>
                <a:spcPts val="0"/>
              </a:spcBef>
              <a:spcAft>
                <a:spcPts val="0"/>
              </a:spcAft>
              <a:buClr>
                <a:srgbClr val="F4F4F4"/>
              </a:buClr>
              <a:buSzPts val="2960"/>
              <a:buFont typeface="Arial"/>
              <a:buChar char="•"/>
            </a:pPr>
            <a:r>
              <a:rPr lang="en-US" sz="2960" b="0" i="0" u="none" strike="noStrike" cap="none">
                <a:solidFill>
                  <a:srgbClr val="F4F4F4"/>
                </a:solidFill>
                <a:latin typeface="Nunito"/>
                <a:ea typeface="Nunito"/>
                <a:cs typeface="Nunito"/>
                <a:sym typeface="Nunito"/>
              </a:rPr>
              <a:t>Les garçons ne rencontrent presque pas de modèles masculins pendant leur scolarité auxquels ils pourraient s'identifier.</a:t>
            </a:r>
            <a:endParaRPr/>
          </a:p>
          <a:p>
            <a:pPr marL="0" marR="0" lvl="0" indent="0" algn="just" rtl="0">
              <a:lnSpc>
                <a:spcPct val="150000"/>
              </a:lnSpc>
              <a:spcBef>
                <a:spcPts val="0"/>
              </a:spcBef>
              <a:spcAft>
                <a:spcPts val="0"/>
              </a:spcAft>
              <a:buNone/>
            </a:pPr>
            <a:endParaRPr sz="2960">
              <a:solidFill>
                <a:srgbClr val="F4F4F4"/>
              </a:solidFill>
              <a:latin typeface="Nunito"/>
              <a:ea typeface="Nunito"/>
              <a:cs typeface="Nunito"/>
              <a:sym typeface="Nunito"/>
            </a:endParaRPr>
          </a:p>
        </p:txBody>
      </p:sp>
      <p:sp>
        <p:nvSpPr>
          <p:cNvPr id="357" name="Google Shape;357;p21"/>
          <p:cNvSpPr txBox="1"/>
          <p:nvPr/>
        </p:nvSpPr>
        <p:spPr>
          <a:xfrm>
            <a:off x="0" y="1753656"/>
            <a:ext cx="5081543" cy="1035695"/>
          </a:xfrm>
          <a:prstGeom prst="rect">
            <a:avLst/>
          </a:prstGeom>
          <a:noFill/>
          <a:ln>
            <a:noFill/>
          </a:ln>
        </p:spPr>
        <p:txBody>
          <a:bodyPr spcFirstLastPara="1" wrap="square" lIns="0" tIns="0" rIns="0" bIns="0" anchor="t" anchorCtr="0">
            <a:spAutoFit/>
          </a:bodyPr>
          <a:lstStyle/>
          <a:p>
            <a:pPr marL="0" marR="0" lvl="0" indent="0" algn="ctr" rtl="0">
              <a:lnSpc>
                <a:spcPct val="115002"/>
              </a:lnSpc>
              <a:spcBef>
                <a:spcPts val="0"/>
              </a:spcBef>
              <a:spcAft>
                <a:spcPts val="0"/>
              </a:spcAft>
              <a:buNone/>
            </a:pPr>
            <a:r>
              <a:rPr lang="en-US" sz="6999" b="1">
                <a:solidFill>
                  <a:srgbClr val="2C1E4D"/>
                </a:solidFill>
                <a:latin typeface="Arial"/>
                <a:ea typeface="Arial"/>
                <a:cs typeface="Arial"/>
                <a:sym typeface="Arial"/>
              </a:rPr>
              <a:t>15 %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361"/>
        <p:cNvGrpSpPr/>
        <p:nvPr/>
      </p:nvGrpSpPr>
      <p:grpSpPr>
        <a:xfrm>
          <a:off x="0" y="0"/>
          <a:ext cx="0" cy="0"/>
          <a:chOff x="0" y="0"/>
          <a:chExt cx="0" cy="0"/>
        </a:xfrm>
      </p:grpSpPr>
      <p:sp>
        <p:nvSpPr>
          <p:cNvPr id="362" name="Google Shape;362;p22"/>
          <p:cNvSpPr/>
          <p:nvPr/>
        </p:nvSpPr>
        <p:spPr>
          <a:xfrm>
            <a:off x="12357219" y="3279529"/>
            <a:ext cx="5132814" cy="4677277"/>
          </a:xfrm>
          <a:custGeom>
            <a:avLst/>
            <a:gdLst/>
            <a:ahLst/>
            <a:cxnLst/>
            <a:rect l="l" t="t" r="r" b="b"/>
            <a:pathLst>
              <a:path w="5132814" h="4677277" extrusionOk="0">
                <a:moveTo>
                  <a:pt x="0" y="0"/>
                </a:moveTo>
                <a:lnTo>
                  <a:pt x="5132814" y="0"/>
                </a:lnTo>
                <a:lnTo>
                  <a:pt x="5132814" y="4677277"/>
                </a:lnTo>
                <a:lnTo>
                  <a:pt x="0" y="4677277"/>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363" name="Google Shape;363;p22"/>
          <p:cNvGrpSpPr/>
          <p:nvPr/>
        </p:nvGrpSpPr>
        <p:grpSpPr>
          <a:xfrm>
            <a:off x="1709976" y="1401961"/>
            <a:ext cx="9928344" cy="3776567"/>
            <a:chOff x="0" y="28575"/>
            <a:chExt cx="13237792" cy="5035422"/>
          </a:xfrm>
        </p:grpSpPr>
        <p:sp>
          <p:nvSpPr>
            <p:cNvPr id="364" name="Google Shape;364;p22"/>
            <p:cNvSpPr txBox="1"/>
            <p:nvPr/>
          </p:nvSpPr>
          <p:spPr>
            <a:xfrm>
              <a:off x="0" y="28575"/>
              <a:ext cx="13237792" cy="1389592"/>
            </a:xfrm>
            <a:prstGeom prst="rect">
              <a:avLst/>
            </a:prstGeom>
            <a:noFill/>
            <a:ln>
              <a:noFill/>
            </a:ln>
          </p:spPr>
          <p:txBody>
            <a:bodyPr spcFirstLastPara="1" wrap="square" lIns="0" tIns="0" rIns="0" bIns="0" anchor="t" anchorCtr="0">
              <a:spAutoFit/>
            </a:bodyPr>
            <a:lstStyle/>
            <a:p>
              <a:pPr marL="0" marR="0" lvl="0" indent="0" algn="ctr" rtl="0">
                <a:lnSpc>
                  <a:spcPct val="115002"/>
                </a:lnSpc>
                <a:spcBef>
                  <a:spcPts val="0"/>
                </a:spcBef>
                <a:spcAft>
                  <a:spcPts val="0"/>
                </a:spcAft>
                <a:buNone/>
              </a:pPr>
              <a:r>
                <a:rPr lang="en-US" sz="6999" b="1">
                  <a:solidFill>
                    <a:srgbClr val="DF1263"/>
                  </a:solidFill>
                  <a:latin typeface="Arial"/>
                  <a:ea typeface="Arial"/>
                  <a:cs typeface="Arial"/>
                  <a:sym typeface="Arial"/>
                </a:rPr>
                <a:t>Question 7</a:t>
              </a:r>
              <a:endParaRPr/>
            </a:p>
          </p:txBody>
        </p:sp>
        <p:sp>
          <p:nvSpPr>
            <p:cNvPr id="365" name="Google Shape;365;p22"/>
            <p:cNvSpPr txBox="1"/>
            <p:nvPr/>
          </p:nvSpPr>
          <p:spPr>
            <a:xfrm>
              <a:off x="0" y="1768345"/>
              <a:ext cx="13237792" cy="3295652"/>
            </a:xfrm>
            <a:prstGeom prst="rect">
              <a:avLst/>
            </a:prstGeom>
            <a:noFill/>
            <a:ln>
              <a:noFill/>
            </a:ln>
          </p:spPr>
          <p:txBody>
            <a:bodyPr spcFirstLastPara="1" wrap="square" lIns="0" tIns="0" rIns="0" bIns="0" anchor="t" anchorCtr="0">
              <a:spAutoFit/>
            </a:bodyPr>
            <a:lstStyle/>
            <a:p>
              <a:pPr marL="0" marR="0" lvl="0" indent="0" algn="ctr" rtl="0">
                <a:lnSpc>
                  <a:spcPct val="150011"/>
                </a:lnSpc>
                <a:spcBef>
                  <a:spcPts val="0"/>
                </a:spcBef>
                <a:spcAft>
                  <a:spcPts val="0"/>
                </a:spcAft>
                <a:buNone/>
              </a:pPr>
              <a:r>
                <a:rPr lang="en-US" sz="4499">
                  <a:solidFill>
                    <a:srgbClr val="FFFFFF"/>
                  </a:solidFill>
                  <a:latin typeface="Nunito"/>
                  <a:ea typeface="Nunito"/>
                  <a:cs typeface="Nunito"/>
                  <a:sym typeface="Nunito"/>
                </a:rPr>
                <a:t>Quel enseignement de spécialité de 1re générale les filles choisissent-elles en majorité ?</a:t>
              </a:r>
              <a:endParaRPr/>
            </a:p>
          </p:txBody>
        </p:sp>
      </p:grpSp>
      <p:grpSp>
        <p:nvGrpSpPr>
          <p:cNvPr id="366" name="Google Shape;366;p22"/>
          <p:cNvGrpSpPr/>
          <p:nvPr/>
        </p:nvGrpSpPr>
        <p:grpSpPr>
          <a:xfrm>
            <a:off x="2499089" y="5914177"/>
            <a:ext cx="3593078" cy="1363784"/>
            <a:chOff x="0" y="0"/>
            <a:chExt cx="4790770" cy="1818378"/>
          </a:xfrm>
        </p:grpSpPr>
        <p:grpSp>
          <p:nvGrpSpPr>
            <p:cNvPr id="367" name="Google Shape;367;p22"/>
            <p:cNvGrpSpPr/>
            <p:nvPr/>
          </p:nvGrpSpPr>
          <p:grpSpPr>
            <a:xfrm>
              <a:off x="0" y="0"/>
              <a:ext cx="4790770" cy="1818378"/>
              <a:chOff x="0" y="0"/>
              <a:chExt cx="3667363" cy="1391980"/>
            </a:xfrm>
          </p:grpSpPr>
          <p:sp>
            <p:nvSpPr>
              <p:cNvPr id="368" name="Google Shape;368;p22"/>
              <p:cNvSpPr/>
              <p:nvPr/>
            </p:nvSpPr>
            <p:spPr>
              <a:xfrm>
                <a:off x="31750" y="31750"/>
                <a:ext cx="3603862" cy="1328480"/>
              </a:xfrm>
              <a:custGeom>
                <a:avLst/>
                <a:gdLst/>
                <a:ahLst/>
                <a:cxnLst/>
                <a:rect l="l" t="t" r="r" b="b"/>
                <a:pathLst>
                  <a:path w="3603862" h="1328480" extrusionOk="0">
                    <a:moveTo>
                      <a:pt x="3511152" y="1328480"/>
                    </a:moveTo>
                    <a:lnTo>
                      <a:pt x="92710" y="1328480"/>
                    </a:lnTo>
                    <a:cubicBezTo>
                      <a:pt x="41910" y="1328480"/>
                      <a:pt x="0" y="1286570"/>
                      <a:pt x="0" y="1235770"/>
                    </a:cubicBezTo>
                    <a:lnTo>
                      <a:pt x="0" y="92710"/>
                    </a:lnTo>
                    <a:cubicBezTo>
                      <a:pt x="0" y="41910"/>
                      <a:pt x="41910" y="0"/>
                      <a:pt x="92710" y="0"/>
                    </a:cubicBezTo>
                    <a:lnTo>
                      <a:pt x="3509882" y="0"/>
                    </a:lnTo>
                    <a:cubicBezTo>
                      <a:pt x="3560682" y="0"/>
                      <a:pt x="3602593" y="41910"/>
                      <a:pt x="3602593" y="92710"/>
                    </a:cubicBezTo>
                    <a:lnTo>
                      <a:pt x="3602593" y="1234500"/>
                    </a:lnTo>
                    <a:cubicBezTo>
                      <a:pt x="3603862" y="1286570"/>
                      <a:pt x="3561952" y="1328480"/>
                      <a:pt x="3511152" y="1328480"/>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9" name="Google Shape;369;p22"/>
              <p:cNvSpPr/>
              <p:nvPr/>
            </p:nvSpPr>
            <p:spPr>
              <a:xfrm>
                <a:off x="0" y="0"/>
                <a:ext cx="3667363" cy="1391980"/>
              </a:xfrm>
              <a:custGeom>
                <a:avLst/>
                <a:gdLst/>
                <a:ahLst/>
                <a:cxnLst/>
                <a:rect l="l" t="t" r="r" b="b"/>
                <a:pathLst>
                  <a:path w="3667363" h="1391980" extrusionOk="0">
                    <a:moveTo>
                      <a:pt x="3542902" y="59690"/>
                    </a:moveTo>
                    <a:cubicBezTo>
                      <a:pt x="3578462" y="59690"/>
                      <a:pt x="3607672" y="88900"/>
                      <a:pt x="3607672" y="124460"/>
                    </a:cubicBezTo>
                    <a:lnTo>
                      <a:pt x="3607672" y="1267520"/>
                    </a:lnTo>
                    <a:cubicBezTo>
                      <a:pt x="3607672" y="1303080"/>
                      <a:pt x="3578462" y="1332290"/>
                      <a:pt x="3542902" y="1332290"/>
                    </a:cubicBezTo>
                    <a:lnTo>
                      <a:pt x="124460" y="1332290"/>
                    </a:lnTo>
                    <a:cubicBezTo>
                      <a:pt x="88900" y="1332290"/>
                      <a:pt x="59690" y="1303080"/>
                      <a:pt x="59690" y="1267520"/>
                    </a:cubicBezTo>
                    <a:lnTo>
                      <a:pt x="59690" y="124460"/>
                    </a:lnTo>
                    <a:cubicBezTo>
                      <a:pt x="59690" y="88900"/>
                      <a:pt x="88900" y="59690"/>
                      <a:pt x="124460" y="59690"/>
                    </a:cubicBezTo>
                    <a:lnTo>
                      <a:pt x="3542902" y="59690"/>
                    </a:lnTo>
                    <a:moveTo>
                      <a:pt x="3542902" y="0"/>
                    </a:moveTo>
                    <a:lnTo>
                      <a:pt x="124460" y="0"/>
                    </a:lnTo>
                    <a:cubicBezTo>
                      <a:pt x="55880" y="0"/>
                      <a:pt x="0" y="55880"/>
                      <a:pt x="0" y="124460"/>
                    </a:cubicBezTo>
                    <a:lnTo>
                      <a:pt x="0" y="1267520"/>
                    </a:lnTo>
                    <a:cubicBezTo>
                      <a:pt x="0" y="1336100"/>
                      <a:pt x="55880" y="1391980"/>
                      <a:pt x="124460" y="1391980"/>
                    </a:cubicBezTo>
                    <a:lnTo>
                      <a:pt x="3542902" y="1391980"/>
                    </a:lnTo>
                    <a:cubicBezTo>
                      <a:pt x="3611482" y="1391980"/>
                      <a:pt x="3667363" y="1336100"/>
                      <a:pt x="3667363" y="1267520"/>
                    </a:cubicBezTo>
                    <a:lnTo>
                      <a:pt x="3667363" y="124460"/>
                    </a:lnTo>
                    <a:cubicBezTo>
                      <a:pt x="3667363" y="55880"/>
                      <a:pt x="3611482" y="0"/>
                      <a:pt x="3542902"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370" name="Google Shape;370;p22"/>
            <p:cNvSpPr txBox="1"/>
            <p:nvPr/>
          </p:nvSpPr>
          <p:spPr>
            <a:xfrm>
              <a:off x="403941" y="471888"/>
              <a:ext cx="3982888" cy="1101451"/>
            </a:xfrm>
            <a:prstGeom prst="rect">
              <a:avLst/>
            </a:prstGeom>
            <a:noFill/>
            <a:ln>
              <a:noFill/>
            </a:ln>
          </p:spPr>
          <p:txBody>
            <a:bodyPr spcFirstLastPara="1" wrap="square" lIns="0" tIns="0" rIns="0" bIns="0" anchor="t" anchorCtr="0">
              <a:spAutoFit/>
            </a:bodyPr>
            <a:lstStyle/>
            <a:p>
              <a:pPr marL="0" marR="0" lvl="0" indent="0" algn="ctr" rtl="0">
                <a:lnSpc>
                  <a:spcPct val="115007"/>
                </a:lnSpc>
                <a:spcBef>
                  <a:spcPts val="0"/>
                </a:spcBef>
                <a:spcAft>
                  <a:spcPts val="0"/>
                </a:spcAft>
                <a:buNone/>
              </a:pPr>
              <a:r>
                <a:rPr lang="en-US" sz="5524" b="1">
                  <a:solidFill>
                    <a:srgbClr val="DF1263"/>
                  </a:solidFill>
                  <a:latin typeface="Arial"/>
                  <a:ea typeface="Arial"/>
                  <a:cs typeface="Arial"/>
                  <a:sym typeface="Arial"/>
                </a:rPr>
                <a:t>Français</a:t>
              </a:r>
              <a:endParaRPr/>
            </a:p>
          </p:txBody>
        </p:sp>
      </p:grpSp>
      <p:grpSp>
        <p:nvGrpSpPr>
          <p:cNvPr id="371" name="Google Shape;371;p22"/>
          <p:cNvGrpSpPr/>
          <p:nvPr/>
        </p:nvGrpSpPr>
        <p:grpSpPr>
          <a:xfrm>
            <a:off x="5111914" y="7894516"/>
            <a:ext cx="3593078" cy="1363784"/>
            <a:chOff x="0" y="0"/>
            <a:chExt cx="4790770" cy="1818378"/>
          </a:xfrm>
        </p:grpSpPr>
        <p:grpSp>
          <p:nvGrpSpPr>
            <p:cNvPr id="372" name="Google Shape;372;p22"/>
            <p:cNvGrpSpPr/>
            <p:nvPr/>
          </p:nvGrpSpPr>
          <p:grpSpPr>
            <a:xfrm>
              <a:off x="0" y="0"/>
              <a:ext cx="4790770" cy="1818378"/>
              <a:chOff x="0" y="0"/>
              <a:chExt cx="3667363" cy="1391980"/>
            </a:xfrm>
          </p:grpSpPr>
          <p:sp>
            <p:nvSpPr>
              <p:cNvPr id="373" name="Google Shape;373;p22"/>
              <p:cNvSpPr/>
              <p:nvPr/>
            </p:nvSpPr>
            <p:spPr>
              <a:xfrm>
                <a:off x="31750" y="31750"/>
                <a:ext cx="3603862" cy="1328480"/>
              </a:xfrm>
              <a:custGeom>
                <a:avLst/>
                <a:gdLst/>
                <a:ahLst/>
                <a:cxnLst/>
                <a:rect l="l" t="t" r="r" b="b"/>
                <a:pathLst>
                  <a:path w="3603862" h="1328480" extrusionOk="0">
                    <a:moveTo>
                      <a:pt x="3511152" y="1328480"/>
                    </a:moveTo>
                    <a:lnTo>
                      <a:pt x="92710" y="1328480"/>
                    </a:lnTo>
                    <a:cubicBezTo>
                      <a:pt x="41910" y="1328480"/>
                      <a:pt x="0" y="1286570"/>
                      <a:pt x="0" y="1235770"/>
                    </a:cubicBezTo>
                    <a:lnTo>
                      <a:pt x="0" y="92710"/>
                    </a:lnTo>
                    <a:cubicBezTo>
                      <a:pt x="0" y="41910"/>
                      <a:pt x="41910" y="0"/>
                      <a:pt x="92710" y="0"/>
                    </a:cubicBezTo>
                    <a:lnTo>
                      <a:pt x="3509882" y="0"/>
                    </a:lnTo>
                    <a:cubicBezTo>
                      <a:pt x="3560682" y="0"/>
                      <a:pt x="3602593" y="41910"/>
                      <a:pt x="3602593" y="92710"/>
                    </a:cubicBezTo>
                    <a:lnTo>
                      <a:pt x="3602593" y="1234500"/>
                    </a:lnTo>
                    <a:cubicBezTo>
                      <a:pt x="3603862" y="1286570"/>
                      <a:pt x="3561952" y="1328480"/>
                      <a:pt x="3511152" y="1328480"/>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74" name="Google Shape;374;p22"/>
              <p:cNvSpPr/>
              <p:nvPr/>
            </p:nvSpPr>
            <p:spPr>
              <a:xfrm>
                <a:off x="0" y="0"/>
                <a:ext cx="3667363" cy="1391980"/>
              </a:xfrm>
              <a:custGeom>
                <a:avLst/>
                <a:gdLst/>
                <a:ahLst/>
                <a:cxnLst/>
                <a:rect l="l" t="t" r="r" b="b"/>
                <a:pathLst>
                  <a:path w="3667363" h="1391980" extrusionOk="0">
                    <a:moveTo>
                      <a:pt x="3542902" y="59690"/>
                    </a:moveTo>
                    <a:cubicBezTo>
                      <a:pt x="3578462" y="59690"/>
                      <a:pt x="3607672" y="88900"/>
                      <a:pt x="3607672" y="124460"/>
                    </a:cubicBezTo>
                    <a:lnTo>
                      <a:pt x="3607672" y="1267520"/>
                    </a:lnTo>
                    <a:cubicBezTo>
                      <a:pt x="3607672" y="1303080"/>
                      <a:pt x="3578462" y="1332290"/>
                      <a:pt x="3542902" y="1332290"/>
                    </a:cubicBezTo>
                    <a:lnTo>
                      <a:pt x="124460" y="1332290"/>
                    </a:lnTo>
                    <a:cubicBezTo>
                      <a:pt x="88900" y="1332290"/>
                      <a:pt x="59690" y="1303080"/>
                      <a:pt x="59690" y="1267520"/>
                    </a:cubicBezTo>
                    <a:lnTo>
                      <a:pt x="59690" y="124460"/>
                    </a:lnTo>
                    <a:cubicBezTo>
                      <a:pt x="59690" y="88900"/>
                      <a:pt x="88900" y="59690"/>
                      <a:pt x="124460" y="59690"/>
                    </a:cubicBezTo>
                    <a:lnTo>
                      <a:pt x="3542902" y="59690"/>
                    </a:lnTo>
                    <a:moveTo>
                      <a:pt x="3542902" y="0"/>
                    </a:moveTo>
                    <a:lnTo>
                      <a:pt x="124460" y="0"/>
                    </a:lnTo>
                    <a:cubicBezTo>
                      <a:pt x="55880" y="0"/>
                      <a:pt x="0" y="55880"/>
                      <a:pt x="0" y="124460"/>
                    </a:cubicBezTo>
                    <a:lnTo>
                      <a:pt x="0" y="1267520"/>
                    </a:lnTo>
                    <a:cubicBezTo>
                      <a:pt x="0" y="1336100"/>
                      <a:pt x="55880" y="1391980"/>
                      <a:pt x="124460" y="1391980"/>
                    </a:cubicBezTo>
                    <a:lnTo>
                      <a:pt x="3542902" y="1391980"/>
                    </a:lnTo>
                    <a:cubicBezTo>
                      <a:pt x="3611482" y="1391980"/>
                      <a:pt x="3667363" y="1336100"/>
                      <a:pt x="3667363" y="1267520"/>
                    </a:cubicBezTo>
                    <a:lnTo>
                      <a:pt x="3667363" y="124460"/>
                    </a:lnTo>
                    <a:cubicBezTo>
                      <a:pt x="3667363" y="55880"/>
                      <a:pt x="3611482" y="0"/>
                      <a:pt x="3542902"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375" name="Google Shape;375;p22"/>
            <p:cNvSpPr txBox="1"/>
            <p:nvPr/>
          </p:nvSpPr>
          <p:spPr>
            <a:xfrm>
              <a:off x="403941" y="471888"/>
              <a:ext cx="3982888" cy="1101451"/>
            </a:xfrm>
            <a:prstGeom prst="rect">
              <a:avLst/>
            </a:prstGeom>
            <a:noFill/>
            <a:ln>
              <a:noFill/>
            </a:ln>
          </p:spPr>
          <p:txBody>
            <a:bodyPr spcFirstLastPara="1" wrap="square" lIns="0" tIns="0" rIns="0" bIns="0" anchor="t" anchorCtr="0">
              <a:spAutoFit/>
            </a:bodyPr>
            <a:lstStyle/>
            <a:p>
              <a:pPr marL="0" marR="0" lvl="0" indent="0" algn="ctr" rtl="0">
                <a:lnSpc>
                  <a:spcPct val="115007"/>
                </a:lnSpc>
                <a:spcBef>
                  <a:spcPts val="0"/>
                </a:spcBef>
                <a:spcAft>
                  <a:spcPts val="0"/>
                </a:spcAft>
                <a:buNone/>
              </a:pPr>
              <a:r>
                <a:rPr lang="en-US" sz="5524" b="1">
                  <a:solidFill>
                    <a:srgbClr val="DF1263"/>
                  </a:solidFill>
                  <a:latin typeface="Arial"/>
                  <a:ea typeface="Arial"/>
                  <a:cs typeface="Arial"/>
                  <a:sym typeface="Arial"/>
                </a:rPr>
                <a:t>Histoire</a:t>
              </a:r>
              <a:endParaRPr/>
            </a:p>
          </p:txBody>
        </p:sp>
      </p:grpSp>
      <p:grpSp>
        <p:nvGrpSpPr>
          <p:cNvPr id="376" name="Google Shape;376;p22"/>
          <p:cNvGrpSpPr/>
          <p:nvPr/>
        </p:nvGrpSpPr>
        <p:grpSpPr>
          <a:xfrm>
            <a:off x="7256130" y="5914177"/>
            <a:ext cx="3593078" cy="1363784"/>
            <a:chOff x="0" y="0"/>
            <a:chExt cx="4790770" cy="1818378"/>
          </a:xfrm>
        </p:grpSpPr>
        <p:grpSp>
          <p:nvGrpSpPr>
            <p:cNvPr id="377" name="Google Shape;377;p22"/>
            <p:cNvGrpSpPr/>
            <p:nvPr/>
          </p:nvGrpSpPr>
          <p:grpSpPr>
            <a:xfrm>
              <a:off x="0" y="0"/>
              <a:ext cx="4790770" cy="1818378"/>
              <a:chOff x="0" y="0"/>
              <a:chExt cx="3667363" cy="1391980"/>
            </a:xfrm>
          </p:grpSpPr>
          <p:sp>
            <p:nvSpPr>
              <p:cNvPr id="378" name="Google Shape;378;p22"/>
              <p:cNvSpPr/>
              <p:nvPr/>
            </p:nvSpPr>
            <p:spPr>
              <a:xfrm>
                <a:off x="31750" y="31750"/>
                <a:ext cx="3603862" cy="1328480"/>
              </a:xfrm>
              <a:custGeom>
                <a:avLst/>
                <a:gdLst/>
                <a:ahLst/>
                <a:cxnLst/>
                <a:rect l="l" t="t" r="r" b="b"/>
                <a:pathLst>
                  <a:path w="3603862" h="1328480" extrusionOk="0">
                    <a:moveTo>
                      <a:pt x="3511152" y="1328480"/>
                    </a:moveTo>
                    <a:lnTo>
                      <a:pt x="92710" y="1328480"/>
                    </a:lnTo>
                    <a:cubicBezTo>
                      <a:pt x="41910" y="1328480"/>
                      <a:pt x="0" y="1286570"/>
                      <a:pt x="0" y="1235770"/>
                    </a:cubicBezTo>
                    <a:lnTo>
                      <a:pt x="0" y="92710"/>
                    </a:lnTo>
                    <a:cubicBezTo>
                      <a:pt x="0" y="41910"/>
                      <a:pt x="41910" y="0"/>
                      <a:pt x="92710" y="0"/>
                    </a:cubicBezTo>
                    <a:lnTo>
                      <a:pt x="3509882" y="0"/>
                    </a:lnTo>
                    <a:cubicBezTo>
                      <a:pt x="3560682" y="0"/>
                      <a:pt x="3602593" y="41910"/>
                      <a:pt x="3602593" y="92710"/>
                    </a:cubicBezTo>
                    <a:lnTo>
                      <a:pt x="3602593" y="1234500"/>
                    </a:lnTo>
                    <a:cubicBezTo>
                      <a:pt x="3603862" y="1286570"/>
                      <a:pt x="3561952" y="1328480"/>
                      <a:pt x="3511152" y="1328480"/>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79" name="Google Shape;379;p22"/>
              <p:cNvSpPr/>
              <p:nvPr/>
            </p:nvSpPr>
            <p:spPr>
              <a:xfrm>
                <a:off x="0" y="0"/>
                <a:ext cx="3667363" cy="1391980"/>
              </a:xfrm>
              <a:custGeom>
                <a:avLst/>
                <a:gdLst/>
                <a:ahLst/>
                <a:cxnLst/>
                <a:rect l="l" t="t" r="r" b="b"/>
                <a:pathLst>
                  <a:path w="3667363" h="1391980" extrusionOk="0">
                    <a:moveTo>
                      <a:pt x="3542902" y="59690"/>
                    </a:moveTo>
                    <a:cubicBezTo>
                      <a:pt x="3578462" y="59690"/>
                      <a:pt x="3607672" y="88900"/>
                      <a:pt x="3607672" y="124460"/>
                    </a:cubicBezTo>
                    <a:lnTo>
                      <a:pt x="3607672" y="1267520"/>
                    </a:lnTo>
                    <a:cubicBezTo>
                      <a:pt x="3607672" y="1303080"/>
                      <a:pt x="3578462" y="1332290"/>
                      <a:pt x="3542902" y="1332290"/>
                    </a:cubicBezTo>
                    <a:lnTo>
                      <a:pt x="124460" y="1332290"/>
                    </a:lnTo>
                    <a:cubicBezTo>
                      <a:pt x="88900" y="1332290"/>
                      <a:pt x="59690" y="1303080"/>
                      <a:pt x="59690" y="1267520"/>
                    </a:cubicBezTo>
                    <a:lnTo>
                      <a:pt x="59690" y="124460"/>
                    </a:lnTo>
                    <a:cubicBezTo>
                      <a:pt x="59690" y="88900"/>
                      <a:pt x="88900" y="59690"/>
                      <a:pt x="124460" y="59690"/>
                    </a:cubicBezTo>
                    <a:lnTo>
                      <a:pt x="3542902" y="59690"/>
                    </a:lnTo>
                    <a:moveTo>
                      <a:pt x="3542902" y="0"/>
                    </a:moveTo>
                    <a:lnTo>
                      <a:pt x="124460" y="0"/>
                    </a:lnTo>
                    <a:cubicBezTo>
                      <a:pt x="55880" y="0"/>
                      <a:pt x="0" y="55880"/>
                      <a:pt x="0" y="124460"/>
                    </a:cubicBezTo>
                    <a:lnTo>
                      <a:pt x="0" y="1267520"/>
                    </a:lnTo>
                    <a:cubicBezTo>
                      <a:pt x="0" y="1336100"/>
                      <a:pt x="55880" y="1391980"/>
                      <a:pt x="124460" y="1391980"/>
                    </a:cubicBezTo>
                    <a:lnTo>
                      <a:pt x="3542902" y="1391980"/>
                    </a:lnTo>
                    <a:cubicBezTo>
                      <a:pt x="3611482" y="1391980"/>
                      <a:pt x="3667363" y="1336100"/>
                      <a:pt x="3667363" y="1267520"/>
                    </a:cubicBezTo>
                    <a:lnTo>
                      <a:pt x="3667363" y="124460"/>
                    </a:lnTo>
                    <a:cubicBezTo>
                      <a:pt x="3667363" y="55880"/>
                      <a:pt x="3611482" y="0"/>
                      <a:pt x="3542902"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380" name="Google Shape;380;p22"/>
            <p:cNvSpPr txBox="1"/>
            <p:nvPr/>
          </p:nvSpPr>
          <p:spPr>
            <a:xfrm>
              <a:off x="403941" y="471888"/>
              <a:ext cx="3982888" cy="1101451"/>
            </a:xfrm>
            <a:prstGeom prst="rect">
              <a:avLst/>
            </a:prstGeom>
            <a:noFill/>
            <a:ln>
              <a:noFill/>
            </a:ln>
          </p:spPr>
          <p:txBody>
            <a:bodyPr spcFirstLastPara="1" wrap="square" lIns="0" tIns="0" rIns="0" bIns="0" anchor="t" anchorCtr="0">
              <a:spAutoFit/>
            </a:bodyPr>
            <a:lstStyle/>
            <a:p>
              <a:pPr marL="0" marR="0" lvl="0" indent="0" algn="ctr" rtl="0">
                <a:lnSpc>
                  <a:spcPct val="115007"/>
                </a:lnSpc>
                <a:spcBef>
                  <a:spcPts val="0"/>
                </a:spcBef>
                <a:spcAft>
                  <a:spcPts val="0"/>
                </a:spcAft>
                <a:buNone/>
              </a:pPr>
              <a:r>
                <a:rPr lang="en-US" sz="5524" b="1">
                  <a:solidFill>
                    <a:srgbClr val="DF1263"/>
                  </a:solidFill>
                  <a:latin typeface="Arial"/>
                  <a:ea typeface="Arial"/>
                  <a:cs typeface="Arial"/>
                  <a:sym typeface="Arial"/>
                </a:rPr>
                <a:t>Maths</a:t>
              </a:r>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DF1263"/>
        </a:solidFill>
        <a:effectLst/>
      </p:bgPr>
    </p:bg>
    <p:spTree>
      <p:nvGrpSpPr>
        <p:cNvPr id="1" name="Shape 384"/>
        <p:cNvGrpSpPr/>
        <p:nvPr/>
      </p:nvGrpSpPr>
      <p:grpSpPr>
        <a:xfrm>
          <a:off x="0" y="0"/>
          <a:ext cx="0" cy="0"/>
          <a:chOff x="0" y="0"/>
          <a:chExt cx="0" cy="0"/>
        </a:xfrm>
      </p:grpSpPr>
      <p:grpSp>
        <p:nvGrpSpPr>
          <p:cNvPr id="385" name="Google Shape;385;p23"/>
          <p:cNvGrpSpPr/>
          <p:nvPr/>
        </p:nvGrpSpPr>
        <p:grpSpPr>
          <a:xfrm>
            <a:off x="3865538" y="595724"/>
            <a:ext cx="6369718" cy="1568131"/>
            <a:chOff x="0" y="0"/>
            <a:chExt cx="4567142" cy="1124363"/>
          </a:xfrm>
        </p:grpSpPr>
        <p:sp>
          <p:nvSpPr>
            <p:cNvPr id="386" name="Google Shape;386;p23"/>
            <p:cNvSpPr/>
            <p:nvPr/>
          </p:nvSpPr>
          <p:spPr>
            <a:xfrm>
              <a:off x="31750" y="31750"/>
              <a:ext cx="4503642" cy="1060863"/>
            </a:xfrm>
            <a:custGeom>
              <a:avLst/>
              <a:gdLst/>
              <a:ahLst/>
              <a:cxnLst/>
              <a:rect l="l" t="t" r="r" b="b"/>
              <a:pathLst>
                <a:path w="4503642" h="1060863" extrusionOk="0">
                  <a:moveTo>
                    <a:pt x="4410932" y="1060863"/>
                  </a:moveTo>
                  <a:lnTo>
                    <a:pt x="92710" y="1060863"/>
                  </a:lnTo>
                  <a:cubicBezTo>
                    <a:pt x="41910" y="1060863"/>
                    <a:pt x="0" y="1018953"/>
                    <a:pt x="0" y="968153"/>
                  </a:cubicBezTo>
                  <a:lnTo>
                    <a:pt x="0" y="92710"/>
                  </a:lnTo>
                  <a:cubicBezTo>
                    <a:pt x="0" y="41910"/>
                    <a:pt x="41910" y="0"/>
                    <a:pt x="92710" y="0"/>
                  </a:cubicBezTo>
                  <a:lnTo>
                    <a:pt x="4409662" y="0"/>
                  </a:lnTo>
                  <a:cubicBezTo>
                    <a:pt x="4460462" y="0"/>
                    <a:pt x="4502372" y="41910"/>
                    <a:pt x="4502372" y="92710"/>
                  </a:cubicBezTo>
                  <a:lnTo>
                    <a:pt x="4502372" y="966883"/>
                  </a:lnTo>
                  <a:cubicBezTo>
                    <a:pt x="4503642" y="1018953"/>
                    <a:pt x="4461732" y="1060863"/>
                    <a:pt x="4410932" y="1060863"/>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87" name="Google Shape;387;p23"/>
            <p:cNvSpPr/>
            <p:nvPr/>
          </p:nvSpPr>
          <p:spPr>
            <a:xfrm>
              <a:off x="0" y="0"/>
              <a:ext cx="4567142" cy="1124363"/>
            </a:xfrm>
            <a:custGeom>
              <a:avLst/>
              <a:gdLst/>
              <a:ahLst/>
              <a:cxnLst/>
              <a:rect l="l" t="t" r="r" b="b"/>
              <a:pathLst>
                <a:path w="4567142" h="1124363" extrusionOk="0">
                  <a:moveTo>
                    <a:pt x="4442682" y="59690"/>
                  </a:moveTo>
                  <a:cubicBezTo>
                    <a:pt x="4478242" y="59690"/>
                    <a:pt x="4507452" y="88900"/>
                    <a:pt x="4507452" y="124460"/>
                  </a:cubicBezTo>
                  <a:lnTo>
                    <a:pt x="4507452" y="999903"/>
                  </a:lnTo>
                  <a:cubicBezTo>
                    <a:pt x="4507452" y="1035463"/>
                    <a:pt x="4478242" y="1064673"/>
                    <a:pt x="4442682" y="1064673"/>
                  </a:cubicBezTo>
                  <a:lnTo>
                    <a:pt x="124460" y="1064673"/>
                  </a:lnTo>
                  <a:cubicBezTo>
                    <a:pt x="88900" y="1064673"/>
                    <a:pt x="59690" y="1035463"/>
                    <a:pt x="59690" y="999903"/>
                  </a:cubicBezTo>
                  <a:lnTo>
                    <a:pt x="59690" y="124460"/>
                  </a:lnTo>
                  <a:cubicBezTo>
                    <a:pt x="59690" y="88900"/>
                    <a:pt x="88900" y="59690"/>
                    <a:pt x="124460" y="59690"/>
                  </a:cubicBezTo>
                  <a:lnTo>
                    <a:pt x="4442682" y="59690"/>
                  </a:lnTo>
                  <a:moveTo>
                    <a:pt x="4442682" y="0"/>
                  </a:moveTo>
                  <a:lnTo>
                    <a:pt x="124460" y="0"/>
                  </a:lnTo>
                  <a:cubicBezTo>
                    <a:pt x="55880" y="0"/>
                    <a:pt x="0" y="55880"/>
                    <a:pt x="0" y="124460"/>
                  </a:cubicBezTo>
                  <a:lnTo>
                    <a:pt x="0" y="999903"/>
                  </a:lnTo>
                  <a:cubicBezTo>
                    <a:pt x="0" y="1068483"/>
                    <a:pt x="55880" y="1124363"/>
                    <a:pt x="124460" y="1124363"/>
                  </a:cubicBezTo>
                  <a:lnTo>
                    <a:pt x="4442682" y="1124363"/>
                  </a:lnTo>
                  <a:cubicBezTo>
                    <a:pt x="4511262" y="1124363"/>
                    <a:pt x="4567142" y="1068483"/>
                    <a:pt x="4567142" y="999903"/>
                  </a:cubicBezTo>
                  <a:lnTo>
                    <a:pt x="4567142" y="124460"/>
                  </a:lnTo>
                  <a:cubicBezTo>
                    <a:pt x="4567142" y="55880"/>
                    <a:pt x="4511262" y="0"/>
                    <a:pt x="4442682" y="0"/>
                  </a:cubicBezTo>
                  <a:close/>
                </a:path>
              </a:pathLst>
            </a:custGeom>
            <a:solidFill>
              <a:srgbClr val="14185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388" name="Google Shape;388;p23"/>
          <p:cNvSpPr txBox="1"/>
          <p:nvPr/>
        </p:nvSpPr>
        <p:spPr>
          <a:xfrm>
            <a:off x="1028700" y="2847254"/>
            <a:ext cx="12393644" cy="6678930"/>
          </a:xfrm>
          <a:prstGeom prst="rect">
            <a:avLst/>
          </a:prstGeom>
          <a:noFill/>
          <a:ln>
            <a:noFill/>
          </a:ln>
        </p:spPr>
        <p:txBody>
          <a:bodyPr spcFirstLastPara="1" wrap="square" lIns="0" tIns="0" rIns="0" bIns="0" anchor="t" anchorCtr="0">
            <a:spAutoFit/>
          </a:bodyPr>
          <a:lstStyle/>
          <a:p>
            <a:pPr marL="0" marR="0" lvl="0" indent="0" algn="ctr" rtl="0">
              <a:lnSpc>
                <a:spcPct val="150000"/>
              </a:lnSpc>
              <a:spcBef>
                <a:spcPts val="0"/>
              </a:spcBef>
              <a:spcAft>
                <a:spcPts val="0"/>
              </a:spcAft>
              <a:buNone/>
            </a:pPr>
            <a:r>
              <a:rPr lang="en-US" sz="3200">
                <a:solidFill>
                  <a:srgbClr val="FFFFFF"/>
                </a:solidFill>
                <a:latin typeface="Nunito"/>
                <a:ea typeface="Nunito"/>
                <a:cs typeface="Nunito"/>
                <a:sym typeface="Nunito"/>
              </a:rPr>
              <a:t>Contrairement aux idées reçues ! </a:t>
            </a:r>
            <a:endParaRPr/>
          </a:p>
          <a:p>
            <a:pPr marL="0" marR="0" lvl="0" indent="0" algn="ctr" rtl="0">
              <a:lnSpc>
                <a:spcPct val="150000"/>
              </a:lnSpc>
              <a:spcBef>
                <a:spcPts val="0"/>
              </a:spcBef>
              <a:spcAft>
                <a:spcPts val="0"/>
              </a:spcAft>
              <a:buNone/>
            </a:pPr>
            <a:r>
              <a:rPr lang="en-US" sz="3200">
                <a:solidFill>
                  <a:srgbClr val="FFFFFF"/>
                </a:solidFill>
                <a:latin typeface="Nunito"/>
                <a:ea typeface="Nunito"/>
                <a:cs typeface="Nunito"/>
                <a:sym typeface="Nunito"/>
              </a:rPr>
              <a:t>En revanche, peu de filles poursuivent un cursus en mathématiques après le bac. Elles sont trop minoritaires (au regard des enjeux économiques et d’avenir) dans les enseignements informatiques et les sciences de l’ingénieur.</a:t>
            </a:r>
            <a:endParaRPr/>
          </a:p>
          <a:p>
            <a:pPr marL="0" marR="0" lvl="0" indent="0" algn="ctr" rtl="0">
              <a:lnSpc>
                <a:spcPct val="150000"/>
              </a:lnSpc>
              <a:spcBef>
                <a:spcPts val="0"/>
              </a:spcBef>
              <a:spcAft>
                <a:spcPts val="0"/>
              </a:spcAft>
              <a:buNone/>
            </a:pPr>
            <a:endParaRPr sz="3200">
              <a:solidFill>
                <a:srgbClr val="FFFFFF"/>
              </a:solidFill>
              <a:latin typeface="Nunito"/>
              <a:ea typeface="Nunito"/>
              <a:cs typeface="Nunito"/>
              <a:sym typeface="Nunito"/>
            </a:endParaRPr>
          </a:p>
          <a:p>
            <a:pPr marL="0" marR="0" lvl="0" indent="0" algn="ctr" rtl="0">
              <a:lnSpc>
                <a:spcPct val="150000"/>
              </a:lnSpc>
              <a:spcBef>
                <a:spcPts val="0"/>
              </a:spcBef>
              <a:spcAft>
                <a:spcPts val="0"/>
              </a:spcAft>
              <a:buNone/>
            </a:pPr>
            <a:r>
              <a:rPr lang="en-US" sz="3200">
                <a:solidFill>
                  <a:srgbClr val="FFFFFF"/>
                </a:solidFill>
                <a:latin typeface="Nunito"/>
                <a:ea typeface="Nunito"/>
                <a:cs typeface="Nunito"/>
                <a:sym typeface="Nunito"/>
              </a:rPr>
              <a:t>Au Portugal, en Suède, les femmes scientifiques et ingénieures sont plus nombreuses que les hommes ; en Inde et en Malaisie, les femmes sont plus nombreuses que les hommes dans l’informatique où la représentation du métier est différente.</a:t>
            </a:r>
            <a:endParaRPr/>
          </a:p>
          <a:p>
            <a:pPr marL="0" marR="0" lvl="0" indent="0" algn="ctr" rtl="0">
              <a:lnSpc>
                <a:spcPct val="150000"/>
              </a:lnSpc>
              <a:spcBef>
                <a:spcPts val="0"/>
              </a:spcBef>
              <a:spcAft>
                <a:spcPts val="0"/>
              </a:spcAft>
              <a:buNone/>
            </a:pPr>
            <a:endParaRPr sz="3200">
              <a:solidFill>
                <a:srgbClr val="FFFFFF"/>
              </a:solidFill>
              <a:latin typeface="Nunito"/>
              <a:ea typeface="Nunito"/>
              <a:cs typeface="Nunito"/>
              <a:sym typeface="Nunito"/>
            </a:endParaRPr>
          </a:p>
        </p:txBody>
      </p:sp>
      <p:sp>
        <p:nvSpPr>
          <p:cNvPr id="389" name="Google Shape;389;p23"/>
          <p:cNvSpPr/>
          <p:nvPr/>
        </p:nvSpPr>
        <p:spPr>
          <a:xfrm>
            <a:off x="13762443" y="3788244"/>
            <a:ext cx="4634247" cy="4892200"/>
          </a:xfrm>
          <a:custGeom>
            <a:avLst/>
            <a:gdLst/>
            <a:ahLst/>
            <a:cxnLst/>
            <a:rect l="l" t="t" r="r" b="b"/>
            <a:pathLst>
              <a:path w="4634247" h="4892200" extrusionOk="0">
                <a:moveTo>
                  <a:pt x="0" y="0"/>
                </a:moveTo>
                <a:lnTo>
                  <a:pt x="4634247" y="0"/>
                </a:lnTo>
                <a:lnTo>
                  <a:pt x="4634247" y="4892200"/>
                </a:lnTo>
                <a:lnTo>
                  <a:pt x="0" y="489220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0" name="Google Shape;390;p23"/>
          <p:cNvSpPr txBox="1"/>
          <p:nvPr/>
        </p:nvSpPr>
        <p:spPr>
          <a:xfrm>
            <a:off x="4131588" y="732240"/>
            <a:ext cx="6453918" cy="1123650"/>
          </a:xfrm>
          <a:prstGeom prst="rect">
            <a:avLst/>
          </a:prstGeom>
          <a:noFill/>
          <a:ln>
            <a:noFill/>
          </a:ln>
        </p:spPr>
        <p:txBody>
          <a:bodyPr spcFirstLastPara="1" wrap="square" lIns="0" tIns="0" rIns="0" bIns="0" anchor="t" anchorCtr="0">
            <a:spAutoFit/>
          </a:bodyPr>
          <a:lstStyle/>
          <a:p>
            <a:pPr marL="0" marR="0" lvl="0" indent="0" algn="l" rtl="0">
              <a:lnSpc>
                <a:spcPct val="150007"/>
              </a:lnSpc>
              <a:spcBef>
                <a:spcPts val="0"/>
              </a:spcBef>
              <a:spcAft>
                <a:spcPts val="0"/>
              </a:spcAft>
              <a:buNone/>
            </a:pPr>
            <a:r>
              <a:rPr lang="en-US" sz="6257" b="1">
                <a:solidFill>
                  <a:srgbClr val="000000"/>
                </a:solidFill>
                <a:latin typeface="Nunito"/>
                <a:ea typeface="Nunito"/>
                <a:cs typeface="Nunito"/>
                <a:sym typeface="Nunito"/>
              </a:rPr>
              <a:t>Mathématiques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394"/>
        <p:cNvGrpSpPr/>
        <p:nvPr/>
      </p:nvGrpSpPr>
      <p:grpSpPr>
        <a:xfrm>
          <a:off x="0" y="0"/>
          <a:ext cx="0" cy="0"/>
          <a:chOff x="0" y="0"/>
          <a:chExt cx="0" cy="0"/>
        </a:xfrm>
      </p:grpSpPr>
      <p:sp>
        <p:nvSpPr>
          <p:cNvPr id="395" name="Google Shape;395;p24"/>
          <p:cNvSpPr txBox="1"/>
          <p:nvPr/>
        </p:nvSpPr>
        <p:spPr>
          <a:xfrm>
            <a:off x="1910978" y="4925975"/>
            <a:ext cx="14466045" cy="1484630"/>
          </a:xfrm>
          <a:prstGeom prst="rect">
            <a:avLst/>
          </a:prstGeom>
          <a:noFill/>
          <a:ln>
            <a:noFill/>
          </a:ln>
        </p:spPr>
        <p:txBody>
          <a:bodyPr spcFirstLastPara="1" wrap="square" lIns="0" tIns="0" rIns="0" bIns="0" anchor="t" anchorCtr="0">
            <a:spAutoFit/>
          </a:bodyPr>
          <a:lstStyle/>
          <a:p>
            <a:pPr marL="0" marR="0" lvl="0" indent="0" algn="ctr" rtl="0">
              <a:lnSpc>
                <a:spcPct val="110000"/>
              </a:lnSpc>
              <a:spcBef>
                <a:spcPts val="0"/>
              </a:spcBef>
              <a:spcAft>
                <a:spcPts val="0"/>
              </a:spcAft>
              <a:buNone/>
            </a:pPr>
            <a:r>
              <a:rPr lang="en-US" sz="10400" b="1">
                <a:solidFill>
                  <a:srgbClr val="FFFFFF"/>
                </a:solidFill>
                <a:latin typeface="Arial"/>
                <a:ea typeface="Arial"/>
                <a:cs typeface="Arial"/>
                <a:sym typeface="Arial"/>
              </a:rPr>
              <a:t>Femmes &amp; Sciences</a:t>
            </a:r>
            <a:endParaRPr/>
          </a:p>
        </p:txBody>
      </p:sp>
      <p:grpSp>
        <p:nvGrpSpPr>
          <p:cNvPr id="396" name="Google Shape;396;p24"/>
          <p:cNvGrpSpPr/>
          <p:nvPr/>
        </p:nvGrpSpPr>
        <p:grpSpPr>
          <a:xfrm>
            <a:off x="6804185" y="2828671"/>
            <a:ext cx="4233291" cy="1171180"/>
            <a:chOff x="0" y="0"/>
            <a:chExt cx="3295965" cy="911860"/>
          </a:xfrm>
        </p:grpSpPr>
        <p:sp>
          <p:nvSpPr>
            <p:cNvPr id="397" name="Google Shape;397;p24"/>
            <p:cNvSpPr/>
            <p:nvPr/>
          </p:nvSpPr>
          <p:spPr>
            <a:xfrm>
              <a:off x="0" y="0"/>
              <a:ext cx="3295965" cy="911860"/>
            </a:xfrm>
            <a:custGeom>
              <a:avLst/>
              <a:gdLst/>
              <a:ahLst/>
              <a:cxnLst/>
              <a:rect l="l" t="t" r="r" b="b"/>
              <a:pathLst>
                <a:path w="3295965" h="911860" extrusionOk="0">
                  <a:moveTo>
                    <a:pt x="2840035" y="0"/>
                  </a:moveTo>
                  <a:lnTo>
                    <a:pt x="2542458" y="0"/>
                  </a:lnTo>
                  <a:lnTo>
                    <a:pt x="2542458" y="1270"/>
                  </a:lnTo>
                  <a:lnTo>
                    <a:pt x="911860" y="1270"/>
                  </a:lnTo>
                  <a:lnTo>
                    <a:pt x="911860" y="0"/>
                  </a:lnTo>
                  <a:lnTo>
                    <a:pt x="455930" y="0"/>
                  </a:lnTo>
                  <a:cubicBezTo>
                    <a:pt x="204470" y="0"/>
                    <a:pt x="0" y="204470"/>
                    <a:pt x="0" y="455930"/>
                  </a:cubicBezTo>
                  <a:cubicBezTo>
                    <a:pt x="0" y="707390"/>
                    <a:pt x="204470" y="911860"/>
                    <a:pt x="455930" y="911860"/>
                  </a:cubicBezTo>
                  <a:lnTo>
                    <a:pt x="2840035" y="911860"/>
                  </a:lnTo>
                  <a:cubicBezTo>
                    <a:pt x="3091495" y="911860"/>
                    <a:pt x="3295965" y="708660"/>
                    <a:pt x="3295965" y="457200"/>
                  </a:cubicBezTo>
                  <a:cubicBezTo>
                    <a:pt x="3295965" y="205740"/>
                    <a:pt x="3091495" y="0"/>
                    <a:pt x="2840035"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8" name="Google Shape;398;p24"/>
            <p:cNvSpPr/>
            <p:nvPr/>
          </p:nvSpPr>
          <p:spPr>
            <a:xfrm>
              <a:off x="341630" y="227330"/>
              <a:ext cx="1808480" cy="228600"/>
            </a:xfrm>
            <a:custGeom>
              <a:avLst/>
              <a:gdLst/>
              <a:ahLst/>
              <a:cxnLst/>
              <a:rect l="l" t="t" r="r" b="b"/>
              <a:pathLst>
                <a:path w="1808480" h="228600" extrusionOk="0">
                  <a:moveTo>
                    <a:pt x="1695450" y="0"/>
                  </a:moveTo>
                  <a:lnTo>
                    <a:pt x="114300" y="0"/>
                  </a:lnTo>
                  <a:cubicBezTo>
                    <a:pt x="50800" y="0"/>
                    <a:pt x="0" y="50800"/>
                    <a:pt x="0" y="114300"/>
                  </a:cubicBezTo>
                  <a:cubicBezTo>
                    <a:pt x="0" y="177800"/>
                    <a:pt x="50800" y="228600"/>
                    <a:pt x="114300" y="228600"/>
                  </a:cubicBezTo>
                  <a:lnTo>
                    <a:pt x="570230" y="228600"/>
                  </a:lnTo>
                  <a:lnTo>
                    <a:pt x="570230" y="227330"/>
                  </a:lnTo>
                  <a:lnTo>
                    <a:pt x="1694180" y="227330"/>
                  </a:lnTo>
                  <a:cubicBezTo>
                    <a:pt x="1757680" y="227330"/>
                    <a:pt x="1808480" y="176530"/>
                    <a:pt x="1808480" y="113030"/>
                  </a:cubicBezTo>
                  <a:cubicBezTo>
                    <a:pt x="1808480" y="49530"/>
                    <a:pt x="1757680" y="0"/>
                    <a:pt x="1695450"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399" name="Google Shape;399;p24"/>
          <p:cNvSpPr txBox="1"/>
          <p:nvPr/>
        </p:nvSpPr>
        <p:spPr>
          <a:xfrm>
            <a:off x="7205475" y="3160566"/>
            <a:ext cx="3430711" cy="534334"/>
          </a:xfrm>
          <a:prstGeom prst="rect">
            <a:avLst/>
          </a:prstGeom>
          <a:noFill/>
          <a:ln>
            <a:noFill/>
          </a:ln>
        </p:spPr>
        <p:txBody>
          <a:bodyPr spcFirstLastPara="1" wrap="square" lIns="0" tIns="0" rIns="0" bIns="0" anchor="t" anchorCtr="0">
            <a:spAutoFit/>
          </a:bodyPr>
          <a:lstStyle/>
          <a:p>
            <a:pPr marL="0" marR="0" lvl="0" indent="0" algn="ctr" rtl="0">
              <a:lnSpc>
                <a:spcPct val="110002"/>
              </a:lnSpc>
              <a:spcBef>
                <a:spcPts val="0"/>
              </a:spcBef>
              <a:spcAft>
                <a:spcPts val="0"/>
              </a:spcAft>
              <a:buNone/>
            </a:pPr>
            <a:r>
              <a:rPr lang="en-US" sz="3749" b="1">
                <a:solidFill>
                  <a:srgbClr val="FFFFFF"/>
                </a:solidFill>
                <a:latin typeface="Nunito"/>
                <a:ea typeface="Nunito"/>
                <a:cs typeface="Nunito"/>
                <a:sym typeface="Nunito"/>
              </a:rPr>
              <a:t>MANCHE 3</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403"/>
        <p:cNvGrpSpPr/>
        <p:nvPr/>
      </p:nvGrpSpPr>
      <p:grpSpPr>
        <a:xfrm>
          <a:off x="0" y="0"/>
          <a:ext cx="0" cy="0"/>
          <a:chOff x="0" y="0"/>
          <a:chExt cx="0" cy="0"/>
        </a:xfrm>
      </p:grpSpPr>
      <p:grpSp>
        <p:nvGrpSpPr>
          <p:cNvPr id="404" name="Google Shape;404;p25"/>
          <p:cNvGrpSpPr/>
          <p:nvPr/>
        </p:nvGrpSpPr>
        <p:grpSpPr>
          <a:xfrm>
            <a:off x="4334350" y="4793618"/>
            <a:ext cx="3507117" cy="1315986"/>
            <a:chOff x="0" y="0"/>
            <a:chExt cx="2996440" cy="1124363"/>
          </a:xfrm>
        </p:grpSpPr>
        <p:sp>
          <p:nvSpPr>
            <p:cNvPr id="405" name="Google Shape;405;p25"/>
            <p:cNvSpPr/>
            <p:nvPr/>
          </p:nvSpPr>
          <p:spPr>
            <a:xfrm>
              <a:off x="31750" y="31750"/>
              <a:ext cx="2932940" cy="1060863"/>
            </a:xfrm>
            <a:custGeom>
              <a:avLst/>
              <a:gdLst/>
              <a:ahLst/>
              <a:cxnLst/>
              <a:rect l="l" t="t" r="r" b="b"/>
              <a:pathLst>
                <a:path w="2932940" h="1060863" extrusionOk="0">
                  <a:moveTo>
                    <a:pt x="2840230" y="1060863"/>
                  </a:moveTo>
                  <a:lnTo>
                    <a:pt x="92710" y="1060863"/>
                  </a:lnTo>
                  <a:cubicBezTo>
                    <a:pt x="41910" y="1060863"/>
                    <a:pt x="0" y="1018953"/>
                    <a:pt x="0" y="968153"/>
                  </a:cubicBezTo>
                  <a:lnTo>
                    <a:pt x="0" y="92710"/>
                  </a:lnTo>
                  <a:cubicBezTo>
                    <a:pt x="0" y="41910"/>
                    <a:pt x="41910" y="0"/>
                    <a:pt x="92710" y="0"/>
                  </a:cubicBezTo>
                  <a:lnTo>
                    <a:pt x="2838960" y="0"/>
                  </a:lnTo>
                  <a:cubicBezTo>
                    <a:pt x="2889760" y="0"/>
                    <a:pt x="2931670" y="41910"/>
                    <a:pt x="2931670" y="92710"/>
                  </a:cubicBezTo>
                  <a:lnTo>
                    <a:pt x="2931670" y="966883"/>
                  </a:lnTo>
                  <a:cubicBezTo>
                    <a:pt x="2932940" y="1018953"/>
                    <a:pt x="2891030" y="1060863"/>
                    <a:pt x="2840230" y="1060863"/>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06" name="Google Shape;406;p25"/>
            <p:cNvSpPr/>
            <p:nvPr/>
          </p:nvSpPr>
          <p:spPr>
            <a:xfrm>
              <a:off x="0" y="0"/>
              <a:ext cx="2996440" cy="1124363"/>
            </a:xfrm>
            <a:custGeom>
              <a:avLst/>
              <a:gdLst/>
              <a:ahLst/>
              <a:cxnLst/>
              <a:rect l="l" t="t" r="r" b="b"/>
              <a:pathLst>
                <a:path w="2996440" h="1124363" extrusionOk="0">
                  <a:moveTo>
                    <a:pt x="2871980" y="59690"/>
                  </a:moveTo>
                  <a:cubicBezTo>
                    <a:pt x="2907540" y="59690"/>
                    <a:pt x="2936750" y="88900"/>
                    <a:pt x="2936750" y="124460"/>
                  </a:cubicBezTo>
                  <a:lnTo>
                    <a:pt x="2936750" y="999903"/>
                  </a:lnTo>
                  <a:cubicBezTo>
                    <a:pt x="2936750" y="1035463"/>
                    <a:pt x="2907540" y="1064673"/>
                    <a:pt x="2871980" y="1064673"/>
                  </a:cubicBezTo>
                  <a:lnTo>
                    <a:pt x="124460" y="1064673"/>
                  </a:lnTo>
                  <a:cubicBezTo>
                    <a:pt x="88900" y="1064673"/>
                    <a:pt x="59690" y="1035463"/>
                    <a:pt x="59690" y="999903"/>
                  </a:cubicBezTo>
                  <a:lnTo>
                    <a:pt x="59690" y="124460"/>
                  </a:lnTo>
                  <a:cubicBezTo>
                    <a:pt x="59690" y="88900"/>
                    <a:pt x="88900" y="59690"/>
                    <a:pt x="124460" y="59690"/>
                  </a:cubicBezTo>
                  <a:lnTo>
                    <a:pt x="2871980" y="59690"/>
                  </a:lnTo>
                  <a:moveTo>
                    <a:pt x="2871980" y="0"/>
                  </a:moveTo>
                  <a:lnTo>
                    <a:pt x="124460" y="0"/>
                  </a:lnTo>
                  <a:cubicBezTo>
                    <a:pt x="55880" y="0"/>
                    <a:pt x="0" y="55880"/>
                    <a:pt x="0" y="124460"/>
                  </a:cubicBezTo>
                  <a:lnTo>
                    <a:pt x="0" y="999903"/>
                  </a:lnTo>
                  <a:cubicBezTo>
                    <a:pt x="0" y="1068483"/>
                    <a:pt x="55880" y="1124363"/>
                    <a:pt x="124460" y="1124363"/>
                  </a:cubicBezTo>
                  <a:lnTo>
                    <a:pt x="2871980" y="1124363"/>
                  </a:lnTo>
                  <a:cubicBezTo>
                    <a:pt x="2940560" y="1124363"/>
                    <a:pt x="2996440" y="1068483"/>
                    <a:pt x="2996440" y="999903"/>
                  </a:cubicBezTo>
                  <a:lnTo>
                    <a:pt x="2996440" y="124460"/>
                  </a:lnTo>
                  <a:cubicBezTo>
                    <a:pt x="2996440" y="55880"/>
                    <a:pt x="2940560" y="0"/>
                    <a:pt x="2871980"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407" name="Google Shape;407;p25"/>
          <p:cNvGrpSpPr/>
          <p:nvPr/>
        </p:nvGrpSpPr>
        <p:grpSpPr>
          <a:xfrm>
            <a:off x="4334350" y="8247583"/>
            <a:ext cx="3507117" cy="1315986"/>
            <a:chOff x="0" y="0"/>
            <a:chExt cx="2996440" cy="1124363"/>
          </a:xfrm>
        </p:grpSpPr>
        <p:sp>
          <p:nvSpPr>
            <p:cNvPr id="408" name="Google Shape;408;p25"/>
            <p:cNvSpPr/>
            <p:nvPr/>
          </p:nvSpPr>
          <p:spPr>
            <a:xfrm>
              <a:off x="31750" y="31750"/>
              <a:ext cx="2932940" cy="1060863"/>
            </a:xfrm>
            <a:custGeom>
              <a:avLst/>
              <a:gdLst/>
              <a:ahLst/>
              <a:cxnLst/>
              <a:rect l="l" t="t" r="r" b="b"/>
              <a:pathLst>
                <a:path w="2932940" h="1060863" extrusionOk="0">
                  <a:moveTo>
                    <a:pt x="2840230" y="1060863"/>
                  </a:moveTo>
                  <a:lnTo>
                    <a:pt x="92710" y="1060863"/>
                  </a:lnTo>
                  <a:cubicBezTo>
                    <a:pt x="41910" y="1060863"/>
                    <a:pt x="0" y="1018953"/>
                    <a:pt x="0" y="968153"/>
                  </a:cubicBezTo>
                  <a:lnTo>
                    <a:pt x="0" y="92710"/>
                  </a:lnTo>
                  <a:cubicBezTo>
                    <a:pt x="0" y="41910"/>
                    <a:pt x="41910" y="0"/>
                    <a:pt x="92710" y="0"/>
                  </a:cubicBezTo>
                  <a:lnTo>
                    <a:pt x="2838960" y="0"/>
                  </a:lnTo>
                  <a:cubicBezTo>
                    <a:pt x="2889760" y="0"/>
                    <a:pt x="2931670" y="41910"/>
                    <a:pt x="2931670" y="92710"/>
                  </a:cubicBezTo>
                  <a:lnTo>
                    <a:pt x="2931670" y="966883"/>
                  </a:lnTo>
                  <a:cubicBezTo>
                    <a:pt x="2932940" y="1018953"/>
                    <a:pt x="2891030" y="1060863"/>
                    <a:pt x="2840230" y="1060863"/>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09" name="Google Shape;409;p25"/>
            <p:cNvSpPr/>
            <p:nvPr/>
          </p:nvSpPr>
          <p:spPr>
            <a:xfrm>
              <a:off x="0" y="0"/>
              <a:ext cx="2996440" cy="1124363"/>
            </a:xfrm>
            <a:custGeom>
              <a:avLst/>
              <a:gdLst/>
              <a:ahLst/>
              <a:cxnLst/>
              <a:rect l="l" t="t" r="r" b="b"/>
              <a:pathLst>
                <a:path w="2996440" h="1124363" extrusionOk="0">
                  <a:moveTo>
                    <a:pt x="2871980" y="59690"/>
                  </a:moveTo>
                  <a:cubicBezTo>
                    <a:pt x="2907540" y="59690"/>
                    <a:pt x="2936750" y="88900"/>
                    <a:pt x="2936750" y="124460"/>
                  </a:cubicBezTo>
                  <a:lnTo>
                    <a:pt x="2936750" y="999903"/>
                  </a:lnTo>
                  <a:cubicBezTo>
                    <a:pt x="2936750" y="1035463"/>
                    <a:pt x="2907540" y="1064673"/>
                    <a:pt x="2871980" y="1064673"/>
                  </a:cubicBezTo>
                  <a:lnTo>
                    <a:pt x="124460" y="1064673"/>
                  </a:lnTo>
                  <a:cubicBezTo>
                    <a:pt x="88900" y="1064673"/>
                    <a:pt x="59690" y="1035463"/>
                    <a:pt x="59690" y="999903"/>
                  </a:cubicBezTo>
                  <a:lnTo>
                    <a:pt x="59690" y="124460"/>
                  </a:lnTo>
                  <a:cubicBezTo>
                    <a:pt x="59690" y="88900"/>
                    <a:pt x="88900" y="59690"/>
                    <a:pt x="124460" y="59690"/>
                  </a:cubicBezTo>
                  <a:lnTo>
                    <a:pt x="2871980" y="59690"/>
                  </a:lnTo>
                  <a:moveTo>
                    <a:pt x="2871980" y="0"/>
                  </a:moveTo>
                  <a:lnTo>
                    <a:pt x="124460" y="0"/>
                  </a:lnTo>
                  <a:cubicBezTo>
                    <a:pt x="55880" y="0"/>
                    <a:pt x="0" y="55880"/>
                    <a:pt x="0" y="124460"/>
                  </a:cubicBezTo>
                  <a:lnTo>
                    <a:pt x="0" y="999903"/>
                  </a:lnTo>
                  <a:cubicBezTo>
                    <a:pt x="0" y="1068483"/>
                    <a:pt x="55880" y="1124363"/>
                    <a:pt x="124460" y="1124363"/>
                  </a:cubicBezTo>
                  <a:lnTo>
                    <a:pt x="2871980" y="1124363"/>
                  </a:lnTo>
                  <a:cubicBezTo>
                    <a:pt x="2940560" y="1124363"/>
                    <a:pt x="2996440" y="1068483"/>
                    <a:pt x="2996440" y="999903"/>
                  </a:cubicBezTo>
                  <a:lnTo>
                    <a:pt x="2996440" y="124460"/>
                  </a:lnTo>
                  <a:cubicBezTo>
                    <a:pt x="2996440" y="55880"/>
                    <a:pt x="2940560" y="0"/>
                    <a:pt x="2871980"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410" name="Google Shape;410;p25"/>
          <p:cNvGrpSpPr/>
          <p:nvPr/>
        </p:nvGrpSpPr>
        <p:grpSpPr>
          <a:xfrm>
            <a:off x="4334350" y="6522021"/>
            <a:ext cx="3507117" cy="1315986"/>
            <a:chOff x="0" y="0"/>
            <a:chExt cx="2996440" cy="1124363"/>
          </a:xfrm>
        </p:grpSpPr>
        <p:sp>
          <p:nvSpPr>
            <p:cNvPr id="411" name="Google Shape;411;p25"/>
            <p:cNvSpPr/>
            <p:nvPr/>
          </p:nvSpPr>
          <p:spPr>
            <a:xfrm>
              <a:off x="31750" y="31750"/>
              <a:ext cx="2932940" cy="1060863"/>
            </a:xfrm>
            <a:custGeom>
              <a:avLst/>
              <a:gdLst/>
              <a:ahLst/>
              <a:cxnLst/>
              <a:rect l="l" t="t" r="r" b="b"/>
              <a:pathLst>
                <a:path w="2932940" h="1060863" extrusionOk="0">
                  <a:moveTo>
                    <a:pt x="2840230" y="1060863"/>
                  </a:moveTo>
                  <a:lnTo>
                    <a:pt x="92710" y="1060863"/>
                  </a:lnTo>
                  <a:cubicBezTo>
                    <a:pt x="41910" y="1060863"/>
                    <a:pt x="0" y="1018953"/>
                    <a:pt x="0" y="968153"/>
                  </a:cubicBezTo>
                  <a:lnTo>
                    <a:pt x="0" y="92710"/>
                  </a:lnTo>
                  <a:cubicBezTo>
                    <a:pt x="0" y="41910"/>
                    <a:pt x="41910" y="0"/>
                    <a:pt x="92710" y="0"/>
                  </a:cubicBezTo>
                  <a:lnTo>
                    <a:pt x="2838960" y="0"/>
                  </a:lnTo>
                  <a:cubicBezTo>
                    <a:pt x="2889760" y="0"/>
                    <a:pt x="2931670" y="41910"/>
                    <a:pt x="2931670" y="92710"/>
                  </a:cubicBezTo>
                  <a:lnTo>
                    <a:pt x="2931670" y="966883"/>
                  </a:lnTo>
                  <a:cubicBezTo>
                    <a:pt x="2932940" y="1018953"/>
                    <a:pt x="2891030" y="1060863"/>
                    <a:pt x="2840230" y="1060863"/>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2" name="Google Shape;412;p25"/>
            <p:cNvSpPr/>
            <p:nvPr/>
          </p:nvSpPr>
          <p:spPr>
            <a:xfrm>
              <a:off x="0" y="0"/>
              <a:ext cx="2996440" cy="1124363"/>
            </a:xfrm>
            <a:custGeom>
              <a:avLst/>
              <a:gdLst/>
              <a:ahLst/>
              <a:cxnLst/>
              <a:rect l="l" t="t" r="r" b="b"/>
              <a:pathLst>
                <a:path w="2996440" h="1124363" extrusionOk="0">
                  <a:moveTo>
                    <a:pt x="2871980" y="59690"/>
                  </a:moveTo>
                  <a:cubicBezTo>
                    <a:pt x="2907540" y="59690"/>
                    <a:pt x="2936750" y="88900"/>
                    <a:pt x="2936750" y="124460"/>
                  </a:cubicBezTo>
                  <a:lnTo>
                    <a:pt x="2936750" y="999903"/>
                  </a:lnTo>
                  <a:cubicBezTo>
                    <a:pt x="2936750" y="1035463"/>
                    <a:pt x="2907540" y="1064673"/>
                    <a:pt x="2871980" y="1064673"/>
                  </a:cubicBezTo>
                  <a:lnTo>
                    <a:pt x="124460" y="1064673"/>
                  </a:lnTo>
                  <a:cubicBezTo>
                    <a:pt x="88900" y="1064673"/>
                    <a:pt x="59690" y="1035463"/>
                    <a:pt x="59690" y="999903"/>
                  </a:cubicBezTo>
                  <a:lnTo>
                    <a:pt x="59690" y="124460"/>
                  </a:lnTo>
                  <a:cubicBezTo>
                    <a:pt x="59690" y="88900"/>
                    <a:pt x="88900" y="59690"/>
                    <a:pt x="124460" y="59690"/>
                  </a:cubicBezTo>
                  <a:lnTo>
                    <a:pt x="2871980" y="59690"/>
                  </a:lnTo>
                  <a:moveTo>
                    <a:pt x="2871980" y="0"/>
                  </a:moveTo>
                  <a:lnTo>
                    <a:pt x="124460" y="0"/>
                  </a:lnTo>
                  <a:cubicBezTo>
                    <a:pt x="55880" y="0"/>
                    <a:pt x="0" y="55880"/>
                    <a:pt x="0" y="124460"/>
                  </a:cubicBezTo>
                  <a:lnTo>
                    <a:pt x="0" y="999903"/>
                  </a:lnTo>
                  <a:cubicBezTo>
                    <a:pt x="0" y="1068483"/>
                    <a:pt x="55880" y="1124363"/>
                    <a:pt x="124460" y="1124363"/>
                  </a:cubicBezTo>
                  <a:lnTo>
                    <a:pt x="2871980" y="1124363"/>
                  </a:lnTo>
                  <a:cubicBezTo>
                    <a:pt x="2940560" y="1124363"/>
                    <a:pt x="2996440" y="1068483"/>
                    <a:pt x="2996440" y="999903"/>
                  </a:cubicBezTo>
                  <a:lnTo>
                    <a:pt x="2996440" y="124460"/>
                  </a:lnTo>
                  <a:cubicBezTo>
                    <a:pt x="2996440" y="55880"/>
                    <a:pt x="2940560" y="0"/>
                    <a:pt x="2871980"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413" name="Google Shape;413;p25"/>
          <p:cNvSpPr/>
          <p:nvPr/>
        </p:nvSpPr>
        <p:spPr>
          <a:xfrm>
            <a:off x="12199783" y="2407221"/>
            <a:ext cx="5493258" cy="8229600"/>
          </a:xfrm>
          <a:custGeom>
            <a:avLst/>
            <a:gdLst/>
            <a:ahLst/>
            <a:cxnLst/>
            <a:rect l="l" t="t" r="r" b="b"/>
            <a:pathLst>
              <a:path w="5493258" h="8229600" extrusionOk="0">
                <a:moveTo>
                  <a:pt x="0" y="0"/>
                </a:moveTo>
                <a:lnTo>
                  <a:pt x="5493258" y="0"/>
                </a:lnTo>
                <a:lnTo>
                  <a:pt x="5493258" y="8229600"/>
                </a:lnTo>
                <a:lnTo>
                  <a:pt x="0" y="822960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4" name="Google Shape;414;p25"/>
          <p:cNvSpPr txBox="1"/>
          <p:nvPr/>
        </p:nvSpPr>
        <p:spPr>
          <a:xfrm>
            <a:off x="5463741" y="4980123"/>
            <a:ext cx="1494627" cy="809626"/>
          </a:xfrm>
          <a:prstGeom prst="rect">
            <a:avLst/>
          </a:prstGeom>
          <a:noFill/>
          <a:ln>
            <a:noFill/>
          </a:ln>
        </p:spPr>
        <p:txBody>
          <a:bodyPr spcFirstLastPara="1" wrap="square" lIns="0" tIns="0" rIns="0" bIns="0" anchor="t" anchorCtr="0">
            <a:spAutoFit/>
          </a:bodyPr>
          <a:lstStyle/>
          <a:p>
            <a:pPr marL="0" marR="0" lvl="0" indent="0" algn="l" rtl="0">
              <a:lnSpc>
                <a:spcPct val="150011"/>
              </a:lnSpc>
              <a:spcBef>
                <a:spcPts val="0"/>
              </a:spcBef>
              <a:spcAft>
                <a:spcPts val="0"/>
              </a:spcAft>
              <a:buNone/>
            </a:pPr>
            <a:r>
              <a:rPr lang="en-US" sz="4499" b="1">
                <a:solidFill>
                  <a:srgbClr val="2C1E4D"/>
                </a:solidFill>
                <a:latin typeface="Nunito"/>
                <a:ea typeface="Nunito"/>
                <a:cs typeface="Nunito"/>
                <a:sym typeface="Nunito"/>
              </a:rPr>
              <a:t>1903</a:t>
            </a:r>
            <a:endParaRPr/>
          </a:p>
        </p:txBody>
      </p:sp>
      <p:sp>
        <p:nvSpPr>
          <p:cNvPr id="415" name="Google Shape;415;p25"/>
          <p:cNvSpPr txBox="1"/>
          <p:nvPr/>
        </p:nvSpPr>
        <p:spPr>
          <a:xfrm>
            <a:off x="5463741" y="8429326"/>
            <a:ext cx="1472615" cy="819150"/>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None/>
            </a:pPr>
            <a:r>
              <a:rPr lang="en-US" sz="4500" b="1">
                <a:solidFill>
                  <a:srgbClr val="2C1E4D"/>
                </a:solidFill>
                <a:latin typeface="Nunito"/>
                <a:ea typeface="Nunito"/>
                <a:cs typeface="Nunito"/>
                <a:sym typeface="Nunito"/>
              </a:rPr>
              <a:t>1940</a:t>
            </a:r>
            <a:endParaRPr/>
          </a:p>
        </p:txBody>
      </p:sp>
      <p:sp>
        <p:nvSpPr>
          <p:cNvPr id="416" name="Google Shape;416;p25"/>
          <p:cNvSpPr txBox="1"/>
          <p:nvPr/>
        </p:nvSpPr>
        <p:spPr>
          <a:xfrm>
            <a:off x="5463741" y="6702343"/>
            <a:ext cx="1643407" cy="819150"/>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None/>
            </a:pPr>
            <a:r>
              <a:rPr lang="en-US" sz="4500" b="1">
                <a:solidFill>
                  <a:srgbClr val="2C1E4D"/>
                </a:solidFill>
                <a:latin typeface="Nunito"/>
                <a:ea typeface="Nunito"/>
                <a:cs typeface="Nunito"/>
                <a:sym typeface="Nunito"/>
              </a:rPr>
              <a:t>1919</a:t>
            </a:r>
            <a:endParaRPr/>
          </a:p>
        </p:txBody>
      </p:sp>
      <p:grpSp>
        <p:nvGrpSpPr>
          <p:cNvPr id="417" name="Google Shape;417;p25"/>
          <p:cNvGrpSpPr/>
          <p:nvPr/>
        </p:nvGrpSpPr>
        <p:grpSpPr>
          <a:xfrm>
            <a:off x="673516" y="1050454"/>
            <a:ext cx="10267913" cy="2979645"/>
            <a:chOff x="0" y="28575"/>
            <a:chExt cx="13690550" cy="3972859"/>
          </a:xfrm>
        </p:grpSpPr>
        <p:sp>
          <p:nvSpPr>
            <p:cNvPr id="418" name="Google Shape;418;p25"/>
            <p:cNvSpPr txBox="1"/>
            <p:nvPr/>
          </p:nvSpPr>
          <p:spPr>
            <a:xfrm>
              <a:off x="0" y="28575"/>
              <a:ext cx="13690550" cy="1389592"/>
            </a:xfrm>
            <a:prstGeom prst="rect">
              <a:avLst/>
            </a:prstGeom>
            <a:noFill/>
            <a:ln>
              <a:noFill/>
            </a:ln>
          </p:spPr>
          <p:txBody>
            <a:bodyPr spcFirstLastPara="1" wrap="square" lIns="0" tIns="0" rIns="0" bIns="0" anchor="t" anchorCtr="0">
              <a:spAutoFit/>
            </a:bodyPr>
            <a:lstStyle/>
            <a:p>
              <a:pPr marL="0" marR="0" lvl="0" indent="0" algn="ctr" rtl="0">
                <a:lnSpc>
                  <a:spcPct val="115002"/>
                </a:lnSpc>
                <a:spcBef>
                  <a:spcPts val="0"/>
                </a:spcBef>
                <a:spcAft>
                  <a:spcPts val="0"/>
                </a:spcAft>
                <a:buNone/>
              </a:pPr>
              <a:r>
                <a:rPr lang="en-US" sz="6999" b="1">
                  <a:solidFill>
                    <a:srgbClr val="DF1263"/>
                  </a:solidFill>
                  <a:latin typeface="Arial"/>
                  <a:ea typeface="Arial"/>
                  <a:cs typeface="Arial"/>
                  <a:sym typeface="Arial"/>
                </a:rPr>
                <a:t>Question 8</a:t>
              </a:r>
              <a:endParaRPr/>
            </a:p>
          </p:txBody>
        </p:sp>
        <p:sp>
          <p:nvSpPr>
            <p:cNvPr id="419" name="Google Shape;419;p25"/>
            <p:cNvSpPr txBox="1"/>
            <p:nvPr/>
          </p:nvSpPr>
          <p:spPr>
            <a:xfrm>
              <a:off x="0" y="1768345"/>
              <a:ext cx="13690550" cy="2233089"/>
            </a:xfrm>
            <a:prstGeom prst="rect">
              <a:avLst/>
            </a:prstGeom>
            <a:noFill/>
            <a:ln>
              <a:noFill/>
            </a:ln>
          </p:spPr>
          <p:txBody>
            <a:bodyPr spcFirstLastPara="1" wrap="square" lIns="0" tIns="0" rIns="0" bIns="0" anchor="t" anchorCtr="0">
              <a:spAutoFit/>
            </a:bodyPr>
            <a:lstStyle/>
            <a:p>
              <a:pPr marL="0" marR="0" lvl="0" indent="0" algn="ctr" rtl="0">
                <a:lnSpc>
                  <a:spcPct val="151662"/>
                </a:lnSpc>
                <a:spcBef>
                  <a:spcPts val="0"/>
                </a:spcBef>
                <a:spcAft>
                  <a:spcPts val="0"/>
                </a:spcAft>
                <a:buNone/>
              </a:pPr>
              <a:r>
                <a:rPr lang="en-US" sz="4450">
                  <a:solidFill>
                    <a:srgbClr val="FFFFFF"/>
                  </a:solidFill>
                  <a:latin typeface="Nunito"/>
                  <a:ea typeface="Nunito"/>
                  <a:cs typeface="Nunito"/>
                  <a:sym typeface="Nunito"/>
                </a:rPr>
                <a:t>En quelle année fut diplômée la première femme ingénieure en France ?</a:t>
              </a:r>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DF1263"/>
        </a:solidFill>
        <a:effectLst/>
      </p:bgPr>
    </p:bg>
    <p:spTree>
      <p:nvGrpSpPr>
        <p:cNvPr id="1" name="Shape 423"/>
        <p:cNvGrpSpPr/>
        <p:nvPr/>
      </p:nvGrpSpPr>
      <p:grpSpPr>
        <a:xfrm>
          <a:off x="0" y="0"/>
          <a:ext cx="0" cy="0"/>
          <a:chOff x="0" y="0"/>
          <a:chExt cx="0" cy="0"/>
        </a:xfrm>
      </p:grpSpPr>
      <p:grpSp>
        <p:nvGrpSpPr>
          <p:cNvPr id="424" name="Google Shape;424;p26"/>
          <p:cNvGrpSpPr/>
          <p:nvPr/>
        </p:nvGrpSpPr>
        <p:grpSpPr>
          <a:xfrm>
            <a:off x="6142994" y="2314848"/>
            <a:ext cx="5510162" cy="1633130"/>
            <a:chOff x="0" y="0"/>
            <a:chExt cx="4707817" cy="1395327"/>
          </a:xfrm>
        </p:grpSpPr>
        <p:sp>
          <p:nvSpPr>
            <p:cNvPr id="425" name="Google Shape;425;p26"/>
            <p:cNvSpPr/>
            <p:nvPr/>
          </p:nvSpPr>
          <p:spPr>
            <a:xfrm>
              <a:off x="31750" y="31750"/>
              <a:ext cx="4644317" cy="1331827"/>
            </a:xfrm>
            <a:custGeom>
              <a:avLst/>
              <a:gdLst/>
              <a:ahLst/>
              <a:cxnLst/>
              <a:rect l="l" t="t" r="r" b="b"/>
              <a:pathLst>
                <a:path w="4644317" h="1331827" extrusionOk="0">
                  <a:moveTo>
                    <a:pt x="4551607" y="1331827"/>
                  </a:moveTo>
                  <a:lnTo>
                    <a:pt x="92710" y="1331827"/>
                  </a:lnTo>
                  <a:cubicBezTo>
                    <a:pt x="41910" y="1331827"/>
                    <a:pt x="0" y="1289917"/>
                    <a:pt x="0" y="1239117"/>
                  </a:cubicBezTo>
                  <a:lnTo>
                    <a:pt x="0" y="92710"/>
                  </a:lnTo>
                  <a:cubicBezTo>
                    <a:pt x="0" y="41910"/>
                    <a:pt x="41910" y="0"/>
                    <a:pt x="92710" y="0"/>
                  </a:cubicBezTo>
                  <a:lnTo>
                    <a:pt x="4550337" y="0"/>
                  </a:lnTo>
                  <a:cubicBezTo>
                    <a:pt x="4601137" y="0"/>
                    <a:pt x="4643047" y="41910"/>
                    <a:pt x="4643047" y="92710"/>
                  </a:cubicBezTo>
                  <a:lnTo>
                    <a:pt x="4643047" y="1237847"/>
                  </a:lnTo>
                  <a:cubicBezTo>
                    <a:pt x="4644317" y="1289917"/>
                    <a:pt x="4602407" y="1331827"/>
                    <a:pt x="4551607" y="1331827"/>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6" name="Google Shape;426;p26"/>
            <p:cNvSpPr/>
            <p:nvPr/>
          </p:nvSpPr>
          <p:spPr>
            <a:xfrm>
              <a:off x="0" y="0"/>
              <a:ext cx="4707817" cy="1395327"/>
            </a:xfrm>
            <a:custGeom>
              <a:avLst/>
              <a:gdLst/>
              <a:ahLst/>
              <a:cxnLst/>
              <a:rect l="l" t="t" r="r" b="b"/>
              <a:pathLst>
                <a:path w="4707817" h="1395327" extrusionOk="0">
                  <a:moveTo>
                    <a:pt x="4583357" y="59690"/>
                  </a:moveTo>
                  <a:cubicBezTo>
                    <a:pt x="4618917" y="59690"/>
                    <a:pt x="4648127" y="88900"/>
                    <a:pt x="4648127" y="124460"/>
                  </a:cubicBezTo>
                  <a:lnTo>
                    <a:pt x="4648127" y="1270867"/>
                  </a:lnTo>
                  <a:cubicBezTo>
                    <a:pt x="4648127" y="1306427"/>
                    <a:pt x="4618917" y="1335637"/>
                    <a:pt x="4583357" y="1335637"/>
                  </a:cubicBezTo>
                  <a:lnTo>
                    <a:pt x="124460" y="1335637"/>
                  </a:lnTo>
                  <a:cubicBezTo>
                    <a:pt x="88900" y="1335637"/>
                    <a:pt x="59690" y="1306427"/>
                    <a:pt x="59690" y="1270867"/>
                  </a:cubicBezTo>
                  <a:lnTo>
                    <a:pt x="59690" y="124460"/>
                  </a:lnTo>
                  <a:cubicBezTo>
                    <a:pt x="59690" y="88900"/>
                    <a:pt x="88900" y="59690"/>
                    <a:pt x="124460" y="59690"/>
                  </a:cubicBezTo>
                  <a:lnTo>
                    <a:pt x="4583357" y="59690"/>
                  </a:lnTo>
                  <a:moveTo>
                    <a:pt x="4583357" y="0"/>
                  </a:moveTo>
                  <a:lnTo>
                    <a:pt x="124460" y="0"/>
                  </a:lnTo>
                  <a:cubicBezTo>
                    <a:pt x="55880" y="0"/>
                    <a:pt x="0" y="55880"/>
                    <a:pt x="0" y="124460"/>
                  </a:cubicBezTo>
                  <a:lnTo>
                    <a:pt x="0" y="1270867"/>
                  </a:lnTo>
                  <a:cubicBezTo>
                    <a:pt x="0" y="1339447"/>
                    <a:pt x="55880" y="1395327"/>
                    <a:pt x="124460" y="1395327"/>
                  </a:cubicBezTo>
                  <a:lnTo>
                    <a:pt x="4583357" y="1395327"/>
                  </a:lnTo>
                  <a:cubicBezTo>
                    <a:pt x="4651937" y="1395327"/>
                    <a:pt x="4707817" y="1339447"/>
                    <a:pt x="4707817" y="1270867"/>
                  </a:cubicBezTo>
                  <a:lnTo>
                    <a:pt x="4707817" y="124460"/>
                  </a:lnTo>
                  <a:cubicBezTo>
                    <a:pt x="4707817" y="55880"/>
                    <a:pt x="4651937" y="0"/>
                    <a:pt x="4583357" y="0"/>
                  </a:cubicBezTo>
                  <a:close/>
                </a:path>
              </a:pathLst>
            </a:custGeom>
            <a:solidFill>
              <a:srgbClr val="14185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427" name="Google Shape;427;p26"/>
          <p:cNvSpPr/>
          <p:nvPr/>
        </p:nvSpPr>
        <p:spPr>
          <a:xfrm rot="1276505">
            <a:off x="10077205" y="1459275"/>
            <a:ext cx="2694716" cy="1711144"/>
          </a:xfrm>
          <a:custGeom>
            <a:avLst/>
            <a:gdLst/>
            <a:ahLst/>
            <a:cxnLst/>
            <a:rect l="l" t="t" r="r" b="b"/>
            <a:pathLst>
              <a:path w="2694716" h="1711144" extrusionOk="0">
                <a:moveTo>
                  <a:pt x="0" y="0"/>
                </a:moveTo>
                <a:lnTo>
                  <a:pt x="2694716" y="0"/>
                </a:lnTo>
                <a:lnTo>
                  <a:pt x="2694716" y="1711145"/>
                </a:lnTo>
                <a:lnTo>
                  <a:pt x="0" y="1711145"/>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8" name="Google Shape;428;p26"/>
          <p:cNvSpPr txBox="1"/>
          <p:nvPr/>
        </p:nvSpPr>
        <p:spPr>
          <a:xfrm>
            <a:off x="2861535" y="4638675"/>
            <a:ext cx="12073081" cy="4619625"/>
          </a:xfrm>
          <a:prstGeom prst="rect">
            <a:avLst/>
          </a:prstGeom>
          <a:noFill/>
          <a:ln>
            <a:noFill/>
          </a:ln>
        </p:spPr>
        <p:txBody>
          <a:bodyPr spcFirstLastPara="1" wrap="square" lIns="0" tIns="0" rIns="0" bIns="0" anchor="t" anchorCtr="0">
            <a:spAutoFit/>
          </a:bodyPr>
          <a:lstStyle/>
          <a:p>
            <a:pPr marL="0" marR="0" lvl="0" indent="0" algn="ctr" rtl="0">
              <a:lnSpc>
                <a:spcPct val="150000"/>
              </a:lnSpc>
              <a:spcBef>
                <a:spcPts val="0"/>
              </a:spcBef>
              <a:spcAft>
                <a:spcPts val="0"/>
              </a:spcAft>
              <a:buNone/>
            </a:pPr>
            <a:r>
              <a:rPr lang="en-US" sz="3500">
                <a:solidFill>
                  <a:srgbClr val="F4F4F4"/>
                </a:solidFill>
                <a:latin typeface="Nunito"/>
                <a:ea typeface="Nunito"/>
                <a:cs typeface="Nunito"/>
                <a:sym typeface="Nunito"/>
              </a:rPr>
              <a:t>Les premières diplômées sortent de l'École des mines de Saint-Étienne en 1919 et de l'École Centrale en 1921.</a:t>
            </a:r>
            <a:endParaRPr/>
          </a:p>
          <a:p>
            <a:pPr marL="0" marR="0" lvl="0" indent="0" algn="ctr" rtl="0">
              <a:lnSpc>
                <a:spcPct val="150000"/>
              </a:lnSpc>
              <a:spcBef>
                <a:spcPts val="0"/>
              </a:spcBef>
              <a:spcAft>
                <a:spcPts val="0"/>
              </a:spcAft>
              <a:buNone/>
            </a:pPr>
            <a:endParaRPr sz="3500">
              <a:solidFill>
                <a:srgbClr val="F4F4F4"/>
              </a:solidFill>
              <a:latin typeface="Nunito"/>
              <a:ea typeface="Nunito"/>
              <a:cs typeface="Nunito"/>
              <a:sym typeface="Nunito"/>
            </a:endParaRPr>
          </a:p>
          <a:p>
            <a:pPr marL="0" marR="0" lvl="0" indent="0" algn="ctr" rtl="0">
              <a:lnSpc>
                <a:spcPct val="150000"/>
              </a:lnSpc>
              <a:spcBef>
                <a:spcPts val="0"/>
              </a:spcBef>
              <a:spcAft>
                <a:spcPts val="0"/>
              </a:spcAft>
              <a:buNone/>
            </a:pPr>
            <a:r>
              <a:rPr lang="en-US" sz="3500">
                <a:solidFill>
                  <a:srgbClr val="F4F4F4"/>
                </a:solidFill>
                <a:latin typeface="Nunito"/>
                <a:ea typeface="Nunito"/>
                <a:cs typeface="Nunito"/>
                <a:sym typeface="Nunito"/>
              </a:rPr>
              <a:t>L'arrivée des femmes dans les métiers dits masculins pendant la Grande Guerre met en évidence la nécessité d'ouvrir aux jeunes filles les écoles d'ingénieurs</a:t>
            </a:r>
            <a:endParaRPr/>
          </a:p>
          <a:p>
            <a:pPr marL="0" marR="0" lvl="0" indent="0" algn="ctr" rtl="0">
              <a:lnSpc>
                <a:spcPct val="149971"/>
              </a:lnSpc>
              <a:spcBef>
                <a:spcPts val="0"/>
              </a:spcBef>
              <a:spcAft>
                <a:spcPts val="0"/>
              </a:spcAft>
              <a:buNone/>
            </a:pPr>
            <a:endParaRPr sz="3500">
              <a:solidFill>
                <a:srgbClr val="F4F4F4"/>
              </a:solidFill>
              <a:latin typeface="Nunito"/>
              <a:ea typeface="Nunito"/>
              <a:cs typeface="Nunito"/>
              <a:sym typeface="Nunito"/>
            </a:endParaRPr>
          </a:p>
        </p:txBody>
      </p:sp>
      <p:sp>
        <p:nvSpPr>
          <p:cNvPr id="429" name="Google Shape;429;p26"/>
          <p:cNvSpPr txBox="1"/>
          <p:nvPr/>
        </p:nvSpPr>
        <p:spPr>
          <a:xfrm>
            <a:off x="6343019" y="2704052"/>
            <a:ext cx="5081543" cy="1035695"/>
          </a:xfrm>
          <a:prstGeom prst="rect">
            <a:avLst/>
          </a:prstGeom>
          <a:noFill/>
          <a:ln>
            <a:noFill/>
          </a:ln>
        </p:spPr>
        <p:txBody>
          <a:bodyPr spcFirstLastPara="1" wrap="square" lIns="0" tIns="0" rIns="0" bIns="0" anchor="t" anchorCtr="0">
            <a:spAutoFit/>
          </a:bodyPr>
          <a:lstStyle/>
          <a:p>
            <a:pPr marL="0" marR="0" lvl="0" indent="0" algn="ctr" rtl="0">
              <a:lnSpc>
                <a:spcPct val="115002"/>
              </a:lnSpc>
              <a:spcBef>
                <a:spcPts val="0"/>
              </a:spcBef>
              <a:spcAft>
                <a:spcPts val="0"/>
              </a:spcAft>
              <a:buNone/>
            </a:pPr>
            <a:r>
              <a:rPr lang="en-US" sz="6999" b="1">
                <a:solidFill>
                  <a:srgbClr val="2C1E4D"/>
                </a:solidFill>
                <a:latin typeface="Arial"/>
                <a:ea typeface="Arial"/>
                <a:cs typeface="Arial"/>
                <a:sym typeface="Arial"/>
              </a:rPr>
              <a:t>1919</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433"/>
        <p:cNvGrpSpPr/>
        <p:nvPr/>
      </p:nvGrpSpPr>
      <p:grpSpPr>
        <a:xfrm>
          <a:off x="0" y="0"/>
          <a:ext cx="0" cy="0"/>
          <a:chOff x="0" y="0"/>
          <a:chExt cx="0" cy="0"/>
        </a:xfrm>
      </p:grpSpPr>
      <p:grpSp>
        <p:nvGrpSpPr>
          <p:cNvPr id="434" name="Google Shape;434;p27"/>
          <p:cNvGrpSpPr/>
          <p:nvPr/>
        </p:nvGrpSpPr>
        <p:grpSpPr>
          <a:xfrm>
            <a:off x="2590359" y="6844050"/>
            <a:ext cx="3593078" cy="1363784"/>
            <a:chOff x="0" y="0"/>
            <a:chExt cx="4790770" cy="1818378"/>
          </a:xfrm>
        </p:grpSpPr>
        <p:grpSp>
          <p:nvGrpSpPr>
            <p:cNvPr id="435" name="Google Shape;435;p27"/>
            <p:cNvGrpSpPr/>
            <p:nvPr/>
          </p:nvGrpSpPr>
          <p:grpSpPr>
            <a:xfrm>
              <a:off x="0" y="0"/>
              <a:ext cx="4790770" cy="1818378"/>
              <a:chOff x="0" y="0"/>
              <a:chExt cx="3667363" cy="1391980"/>
            </a:xfrm>
          </p:grpSpPr>
          <p:sp>
            <p:nvSpPr>
              <p:cNvPr id="436" name="Google Shape;436;p27"/>
              <p:cNvSpPr/>
              <p:nvPr/>
            </p:nvSpPr>
            <p:spPr>
              <a:xfrm>
                <a:off x="31750" y="31750"/>
                <a:ext cx="3603862" cy="1328480"/>
              </a:xfrm>
              <a:custGeom>
                <a:avLst/>
                <a:gdLst/>
                <a:ahLst/>
                <a:cxnLst/>
                <a:rect l="l" t="t" r="r" b="b"/>
                <a:pathLst>
                  <a:path w="3603862" h="1328480" extrusionOk="0">
                    <a:moveTo>
                      <a:pt x="3511152" y="1328480"/>
                    </a:moveTo>
                    <a:lnTo>
                      <a:pt x="92710" y="1328480"/>
                    </a:lnTo>
                    <a:cubicBezTo>
                      <a:pt x="41910" y="1328480"/>
                      <a:pt x="0" y="1286570"/>
                      <a:pt x="0" y="1235770"/>
                    </a:cubicBezTo>
                    <a:lnTo>
                      <a:pt x="0" y="92710"/>
                    </a:lnTo>
                    <a:cubicBezTo>
                      <a:pt x="0" y="41910"/>
                      <a:pt x="41910" y="0"/>
                      <a:pt x="92710" y="0"/>
                    </a:cubicBezTo>
                    <a:lnTo>
                      <a:pt x="3509882" y="0"/>
                    </a:lnTo>
                    <a:cubicBezTo>
                      <a:pt x="3560682" y="0"/>
                      <a:pt x="3602593" y="41910"/>
                      <a:pt x="3602593" y="92710"/>
                    </a:cubicBezTo>
                    <a:lnTo>
                      <a:pt x="3602593" y="1234500"/>
                    </a:lnTo>
                    <a:cubicBezTo>
                      <a:pt x="3603862" y="1286570"/>
                      <a:pt x="3561952" y="1328480"/>
                      <a:pt x="3511152" y="1328480"/>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7" name="Google Shape;437;p27"/>
              <p:cNvSpPr/>
              <p:nvPr/>
            </p:nvSpPr>
            <p:spPr>
              <a:xfrm>
                <a:off x="0" y="0"/>
                <a:ext cx="3667363" cy="1391980"/>
              </a:xfrm>
              <a:custGeom>
                <a:avLst/>
                <a:gdLst/>
                <a:ahLst/>
                <a:cxnLst/>
                <a:rect l="l" t="t" r="r" b="b"/>
                <a:pathLst>
                  <a:path w="3667363" h="1391980" extrusionOk="0">
                    <a:moveTo>
                      <a:pt x="3542902" y="59690"/>
                    </a:moveTo>
                    <a:cubicBezTo>
                      <a:pt x="3578462" y="59690"/>
                      <a:pt x="3607672" y="88900"/>
                      <a:pt x="3607672" y="124460"/>
                    </a:cubicBezTo>
                    <a:lnTo>
                      <a:pt x="3607672" y="1267520"/>
                    </a:lnTo>
                    <a:cubicBezTo>
                      <a:pt x="3607672" y="1303080"/>
                      <a:pt x="3578462" y="1332290"/>
                      <a:pt x="3542902" y="1332290"/>
                    </a:cubicBezTo>
                    <a:lnTo>
                      <a:pt x="124460" y="1332290"/>
                    </a:lnTo>
                    <a:cubicBezTo>
                      <a:pt x="88900" y="1332290"/>
                      <a:pt x="59690" y="1303080"/>
                      <a:pt x="59690" y="1267520"/>
                    </a:cubicBezTo>
                    <a:lnTo>
                      <a:pt x="59690" y="124460"/>
                    </a:lnTo>
                    <a:cubicBezTo>
                      <a:pt x="59690" y="88900"/>
                      <a:pt x="88900" y="59690"/>
                      <a:pt x="124460" y="59690"/>
                    </a:cubicBezTo>
                    <a:lnTo>
                      <a:pt x="3542902" y="59690"/>
                    </a:lnTo>
                    <a:moveTo>
                      <a:pt x="3542902" y="0"/>
                    </a:moveTo>
                    <a:lnTo>
                      <a:pt x="124460" y="0"/>
                    </a:lnTo>
                    <a:cubicBezTo>
                      <a:pt x="55880" y="0"/>
                      <a:pt x="0" y="55880"/>
                      <a:pt x="0" y="124460"/>
                    </a:cubicBezTo>
                    <a:lnTo>
                      <a:pt x="0" y="1267520"/>
                    </a:lnTo>
                    <a:cubicBezTo>
                      <a:pt x="0" y="1336100"/>
                      <a:pt x="55880" y="1391980"/>
                      <a:pt x="124460" y="1391980"/>
                    </a:cubicBezTo>
                    <a:lnTo>
                      <a:pt x="3542902" y="1391980"/>
                    </a:lnTo>
                    <a:cubicBezTo>
                      <a:pt x="3611482" y="1391980"/>
                      <a:pt x="3667363" y="1336100"/>
                      <a:pt x="3667363" y="1267520"/>
                    </a:cubicBezTo>
                    <a:lnTo>
                      <a:pt x="3667363" y="124460"/>
                    </a:lnTo>
                    <a:cubicBezTo>
                      <a:pt x="3667363" y="55880"/>
                      <a:pt x="3611482" y="0"/>
                      <a:pt x="3542902"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438" name="Google Shape;438;p27"/>
            <p:cNvSpPr txBox="1"/>
            <p:nvPr/>
          </p:nvSpPr>
          <p:spPr>
            <a:xfrm>
              <a:off x="403941" y="471888"/>
              <a:ext cx="3982888" cy="1101451"/>
            </a:xfrm>
            <a:prstGeom prst="rect">
              <a:avLst/>
            </a:prstGeom>
            <a:noFill/>
            <a:ln>
              <a:noFill/>
            </a:ln>
          </p:spPr>
          <p:txBody>
            <a:bodyPr spcFirstLastPara="1" wrap="square" lIns="0" tIns="0" rIns="0" bIns="0" anchor="t" anchorCtr="0">
              <a:spAutoFit/>
            </a:bodyPr>
            <a:lstStyle/>
            <a:p>
              <a:pPr marL="0" marR="0" lvl="0" indent="0" algn="ctr" rtl="0">
                <a:lnSpc>
                  <a:spcPct val="115007"/>
                </a:lnSpc>
                <a:spcBef>
                  <a:spcPts val="0"/>
                </a:spcBef>
                <a:spcAft>
                  <a:spcPts val="0"/>
                </a:spcAft>
                <a:buNone/>
              </a:pPr>
              <a:r>
                <a:rPr lang="en-US" sz="5524" b="1">
                  <a:solidFill>
                    <a:srgbClr val="DF1263"/>
                  </a:solidFill>
                  <a:latin typeface="Arial"/>
                  <a:ea typeface="Arial"/>
                  <a:cs typeface="Arial"/>
                  <a:sym typeface="Arial"/>
                </a:rPr>
                <a:t>65</a:t>
              </a:r>
              <a:endParaRPr/>
            </a:p>
          </p:txBody>
        </p:sp>
      </p:grpSp>
      <p:grpSp>
        <p:nvGrpSpPr>
          <p:cNvPr id="439" name="Google Shape;439;p27"/>
          <p:cNvGrpSpPr/>
          <p:nvPr/>
        </p:nvGrpSpPr>
        <p:grpSpPr>
          <a:xfrm>
            <a:off x="12104564" y="6844050"/>
            <a:ext cx="3593078" cy="1363784"/>
            <a:chOff x="0" y="0"/>
            <a:chExt cx="4790770" cy="1818378"/>
          </a:xfrm>
        </p:grpSpPr>
        <p:grpSp>
          <p:nvGrpSpPr>
            <p:cNvPr id="440" name="Google Shape;440;p27"/>
            <p:cNvGrpSpPr/>
            <p:nvPr/>
          </p:nvGrpSpPr>
          <p:grpSpPr>
            <a:xfrm>
              <a:off x="0" y="0"/>
              <a:ext cx="4790770" cy="1818378"/>
              <a:chOff x="0" y="0"/>
              <a:chExt cx="3667363" cy="1391980"/>
            </a:xfrm>
          </p:grpSpPr>
          <p:sp>
            <p:nvSpPr>
              <p:cNvPr id="441" name="Google Shape;441;p27"/>
              <p:cNvSpPr/>
              <p:nvPr/>
            </p:nvSpPr>
            <p:spPr>
              <a:xfrm>
                <a:off x="31750" y="31750"/>
                <a:ext cx="3603862" cy="1328480"/>
              </a:xfrm>
              <a:custGeom>
                <a:avLst/>
                <a:gdLst/>
                <a:ahLst/>
                <a:cxnLst/>
                <a:rect l="l" t="t" r="r" b="b"/>
                <a:pathLst>
                  <a:path w="3603862" h="1328480" extrusionOk="0">
                    <a:moveTo>
                      <a:pt x="3511152" y="1328480"/>
                    </a:moveTo>
                    <a:lnTo>
                      <a:pt x="92710" y="1328480"/>
                    </a:lnTo>
                    <a:cubicBezTo>
                      <a:pt x="41910" y="1328480"/>
                      <a:pt x="0" y="1286570"/>
                      <a:pt x="0" y="1235770"/>
                    </a:cubicBezTo>
                    <a:lnTo>
                      <a:pt x="0" y="92710"/>
                    </a:lnTo>
                    <a:cubicBezTo>
                      <a:pt x="0" y="41910"/>
                      <a:pt x="41910" y="0"/>
                      <a:pt x="92710" y="0"/>
                    </a:cubicBezTo>
                    <a:lnTo>
                      <a:pt x="3509882" y="0"/>
                    </a:lnTo>
                    <a:cubicBezTo>
                      <a:pt x="3560682" y="0"/>
                      <a:pt x="3602593" y="41910"/>
                      <a:pt x="3602593" y="92710"/>
                    </a:cubicBezTo>
                    <a:lnTo>
                      <a:pt x="3602593" y="1234500"/>
                    </a:lnTo>
                    <a:cubicBezTo>
                      <a:pt x="3603862" y="1286570"/>
                      <a:pt x="3561952" y="1328480"/>
                      <a:pt x="3511152" y="1328480"/>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2" name="Google Shape;442;p27"/>
              <p:cNvSpPr/>
              <p:nvPr/>
            </p:nvSpPr>
            <p:spPr>
              <a:xfrm>
                <a:off x="0" y="0"/>
                <a:ext cx="3667363" cy="1391980"/>
              </a:xfrm>
              <a:custGeom>
                <a:avLst/>
                <a:gdLst/>
                <a:ahLst/>
                <a:cxnLst/>
                <a:rect l="l" t="t" r="r" b="b"/>
                <a:pathLst>
                  <a:path w="3667363" h="1391980" extrusionOk="0">
                    <a:moveTo>
                      <a:pt x="3542902" y="59690"/>
                    </a:moveTo>
                    <a:cubicBezTo>
                      <a:pt x="3578462" y="59690"/>
                      <a:pt x="3607672" y="88900"/>
                      <a:pt x="3607672" y="124460"/>
                    </a:cubicBezTo>
                    <a:lnTo>
                      <a:pt x="3607672" y="1267520"/>
                    </a:lnTo>
                    <a:cubicBezTo>
                      <a:pt x="3607672" y="1303080"/>
                      <a:pt x="3578462" y="1332290"/>
                      <a:pt x="3542902" y="1332290"/>
                    </a:cubicBezTo>
                    <a:lnTo>
                      <a:pt x="124460" y="1332290"/>
                    </a:lnTo>
                    <a:cubicBezTo>
                      <a:pt x="88900" y="1332290"/>
                      <a:pt x="59690" y="1303080"/>
                      <a:pt x="59690" y="1267520"/>
                    </a:cubicBezTo>
                    <a:lnTo>
                      <a:pt x="59690" y="124460"/>
                    </a:lnTo>
                    <a:cubicBezTo>
                      <a:pt x="59690" y="88900"/>
                      <a:pt x="88900" y="59690"/>
                      <a:pt x="124460" y="59690"/>
                    </a:cubicBezTo>
                    <a:lnTo>
                      <a:pt x="3542902" y="59690"/>
                    </a:lnTo>
                    <a:moveTo>
                      <a:pt x="3542902" y="0"/>
                    </a:moveTo>
                    <a:lnTo>
                      <a:pt x="124460" y="0"/>
                    </a:lnTo>
                    <a:cubicBezTo>
                      <a:pt x="55880" y="0"/>
                      <a:pt x="0" y="55880"/>
                      <a:pt x="0" y="124460"/>
                    </a:cubicBezTo>
                    <a:lnTo>
                      <a:pt x="0" y="1267520"/>
                    </a:lnTo>
                    <a:cubicBezTo>
                      <a:pt x="0" y="1336100"/>
                      <a:pt x="55880" y="1391980"/>
                      <a:pt x="124460" y="1391980"/>
                    </a:cubicBezTo>
                    <a:lnTo>
                      <a:pt x="3542902" y="1391980"/>
                    </a:lnTo>
                    <a:cubicBezTo>
                      <a:pt x="3611482" y="1391980"/>
                      <a:pt x="3667363" y="1336100"/>
                      <a:pt x="3667363" y="1267520"/>
                    </a:cubicBezTo>
                    <a:lnTo>
                      <a:pt x="3667363" y="124460"/>
                    </a:lnTo>
                    <a:cubicBezTo>
                      <a:pt x="3667363" y="55880"/>
                      <a:pt x="3611482" y="0"/>
                      <a:pt x="3542902"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443" name="Google Shape;443;p27"/>
            <p:cNvSpPr txBox="1"/>
            <p:nvPr/>
          </p:nvSpPr>
          <p:spPr>
            <a:xfrm>
              <a:off x="403941" y="471888"/>
              <a:ext cx="3982888" cy="1101451"/>
            </a:xfrm>
            <a:prstGeom prst="rect">
              <a:avLst/>
            </a:prstGeom>
            <a:noFill/>
            <a:ln>
              <a:noFill/>
            </a:ln>
          </p:spPr>
          <p:txBody>
            <a:bodyPr spcFirstLastPara="1" wrap="square" lIns="0" tIns="0" rIns="0" bIns="0" anchor="t" anchorCtr="0">
              <a:spAutoFit/>
            </a:bodyPr>
            <a:lstStyle/>
            <a:p>
              <a:pPr marL="0" marR="0" lvl="0" indent="0" algn="ctr" rtl="0">
                <a:lnSpc>
                  <a:spcPct val="115007"/>
                </a:lnSpc>
                <a:spcBef>
                  <a:spcPts val="0"/>
                </a:spcBef>
                <a:spcAft>
                  <a:spcPts val="0"/>
                </a:spcAft>
                <a:buNone/>
              </a:pPr>
              <a:r>
                <a:rPr lang="en-US" sz="5524" b="1">
                  <a:solidFill>
                    <a:srgbClr val="DF1263"/>
                  </a:solidFill>
                  <a:latin typeface="Arial"/>
                  <a:ea typeface="Arial"/>
                  <a:cs typeface="Arial"/>
                  <a:sym typeface="Arial"/>
                </a:rPr>
                <a:t>300</a:t>
              </a:r>
              <a:endParaRPr/>
            </a:p>
          </p:txBody>
        </p:sp>
      </p:grpSp>
      <p:grpSp>
        <p:nvGrpSpPr>
          <p:cNvPr id="444" name="Google Shape;444;p27"/>
          <p:cNvGrpSpPr/>
          <p:nvPr/>
        </p:nvGrpSpPr>
        <p:grpSpPr>
          <a:xfrm>
            <a:off x="7347399" y="6844050"/>
            <a:ext cx="3593078" cy="1363784"/>
            <a:chOff x="0" y="0"/>
            <a:chExt cx="4790770" cy="1818378"/>
          </a:xfrm>
        </p:grpSpPr>
        <p:grpSp>
          <p:nvGrpSpPr>
            <p:cNvPr id="445" name="Google Shape;445;p27"/>
            <p:cNvGrpSpPr/>
            <p:nvPr/>
          </p:nvGrpSpPr>
          <p:grpSpPr>
            <a:xfrm>
              <a:off x="0" y="0"/>
              <a:ext cx="4790770" cy="1818378"/>
              <a:chOff x="0" y="0"/>
              <a:chExt cx="3667363" cy="1391980"/>
            </a:xfrm>
          </p:grpSpPr>
          <p:sp>
            <p:nvSpPr>
              <p:cNvPr id="446" name="Google Shape;446;p27"/>
              <p:cNvSpPr/>
              <p:nvPr/>
            </p:nvSpPr>
            <p:spPr>
              <a:xfrm>
                <a:off x="31750" y="31750"/>
                <a:ext cx="3603862" cy="1328480"/>
              </a:xfrm>
              <a:custGeom>
                <a:avLst/>
                <a:gdLst/>
                <a:ahLst/>
                <a:cxnLst/>
                <a:rect l="l" t="t" r="r" b="b"/>
                <a:pathLst>
                  <a:path w="3603862" h="1328480" extrusionOk="0">
                    <a:moveTo>
                      <a:pt x="3511152" y="1328480"/>
                    </a:moveTo>
                    <a:lnTo>
                      <a:pt x="92710" y="1328480"/>
                    </a:lnTo>
                    <a:cubicBezTo>
                      <a:pt x="41910" y="1328480"/>
                      <a:pt x="0" y="1286570"/>
                      <a:pt x="0" y="1235770"/>
                    </a:cubicBezTo>
                    <a:lnTo>
                      <a:pt x="0" y="92710"/>
                    </a:lnTo>
                    <a:cubicBezTo>
                      <a:pt x="0" y="41910"/>
                      <a:pt x="41910" y="0"/>
                      <a:pt x="92710" y="0"/>
                    </a:cubicBezTo>
                    <a:lnTo>
                      <a:pt x="3509882" y="0"/>
                    </a:lnTo>
                    <a:cubicBezTo>
                      <a:pt x="3560682" y="0"/>
                      <a:pt x="3602593" y="41910"/>
                      <a:pt x="3602593" y="92710"/>
                    </a:cubicBezTo>
                    <a:lnTo>
                      <a:pt x="3602593" y="1234500"/>
                    </a:lnTo>
                    <a:cubicBezTo>
                      <a:pt x="3603862" y="1286570"/>
                      <a:pt x="3561952" y="1328480"/>
                      <a:pt x="3511152" y="1328480"/>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7" name="Google Shape;447;p27"/>
              <p:cNvSpPr/>
              <p:nvPr/>
            </p:nvSpPr>
            <p:spPr>
              <a:xfrm>
                <a:off x="0" y="0"/>
                <a:ext cx="3667363" cy="1391980"/>
              </a:xfrm>
              <a:custGeom>
                <a:avLst/>
                <a:gdLst/>
                <a:ahLst/>
                <a:cxnLst/>
                <a:rect l="l" t="t" r="r" b="b"/>
                <a:pathLst>
                  <a:path w="3667363" h="1391980" extrusionOk="0">
                    <a:moveTo>
                      <a:pt x="3542902" y="59690"/>
                    </a:moveTo>
                    <a:cubicBezTo>
                      <a:pt x="3578462" y="59690"/>
                      <a:pt x="3607672" y="88900"/>
                      <a:pt x="3607672" y="124460"/>
                    </a:cubicBezTo>
                    <a:lnTo>
                      <a:pt x="3607672" y="1267520"/>
                    </a:lnTo>
                    <a:cubicBezTo>
                      <a:pt x="3607672" y="1303080"/>
                      <a:pt x="3578462" y="1332290"/>
                      <a:pt x="3542902" y="1332290"/>
                    </a:cubicBezTo>
                    <a:lnTo>
                      <a:pt x="124460" y="1332290"/>
                    </a:lnTo>
                    <a:cubicBezTo>
                      <a:pt x="88900" y="1332290"/>
                      <a:pt x="59690" y="1303080"/>
                      <a:pt x="59690" y="1267520"/>
                    </a:cubicBezTo>
                    <a:lnTo>
                      <a:pt x="59690" y="124460"/>
                    </a:lnTo>
                    <a:cubicBezTo>
                      <a:pt x="59690" y="88900"/>
                      <a:pt x="88900" y="59690"/>
                      <a:pt x="124460" y="59690"/>
                    </a:cubicBezTo>
                    <a:lnTo>
                      <a:pt x="3542902" y="59690"/>
                    </a:lnTo>
                    <a:moveTo>
                      <a:pt x="3542902" y="0"/>
                    </a:moveTo>
                    <a:lnTo>
                      <a:pt x="124460" y="0"/>
                    </a:lnTo>
                    <a:cubicBezTo>
                      <a:pt x="55880" y="0"/>
                      <a:pt x="0" y="55880"/>
                      <a:pt x="0" y="124460"/>
                    </a:cubicBezTo>
                    <a:lnTo>
                      <a:pt x="0" y="1267520"/>
                    </a:lnTo>
                    <a:cubicBezTo>
                      <a:pt x="0" y="1336100"/>
                      <a:pt x="55880" y="1391980"/>
                      <a:pt x="124460" y="1391980"/>
                    </a:cubicBezTo>
                    <a:lnTo>
                      <a:pt x="3542902" y="1391980"/>
                    </a:lnTo>
                    <a:cubicBezTo>
                      <a:pt x="3611482" y="1391980"/>
                      <a:pt x="3667363" y="1336100"/>
                      <a:pt x="3667363" y="1267520"/>
                    </a:cubicBezTo>
                    <a:lnTo>
                      <a:pt x="3667363" y="124460"/>
                    </a:lnTo>
                    <a:cubicBezTo>
                      <a:pt x="3667363" y="55880"/>
                      <a:pt x="3611482" y="0"/>
                      <a:pt x="3542902"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448" name="Google Shape;448;p27"/>
            <p:cNvSpPr txBox="1"/>
            <p:nvPr/>
          </p:nvSpPr>
          <p:spPr>
            <a:xfrm>
              <a:off x="403941" y="471888"/>
              <a:ext cx="3982888" cy="1101451"/>
            </a:xfrm>
            <a:prstGeom prst="rect">
              <a:avLst/>
            </a:prstGeom>
            <a:noFill/>
            <a:ln>
              <a:noFill/>
            </a:ln>
          </p:spPr>
          <p:txBody>
            <a:bodyPr spcFirstLastPara="1" wrap="square" lIns="0" tIns="0" rIns="0" bIns="0" anchor="t" anchorCtr="0">
              <a:spAutoFit/>
            </a:bodyPr>
            <a:lstStyle/>
            <a:p>
              <a:pPr marL="0" marR="0" lvl="0" indent="0" algn="ctr" rtl="0">
                <a:lnSpc>
                  <a:spcPct val="115007"/>
                </a:lnSpc>
                <a:spcBef>
                  <a:spcPts val="0"/>
                </a:spcBef>
                <a:spcAft>
                  <a:spcPts val="0"/>
                </a:spcAft>
                <a:buNone/>
              </a:pPr>
              <a:r>
                <a:rPr lang="en-US" sz="5524" b="1">
                  <a:solidFill>
                    <a:srgbClr val="DF1263"/>
                  </a:solidFill>
                  <a:latin typeface="Arial"/>
                  <a:ea typeface="Arial"/>
                  <a:cs typeface="Arial"/>
                  <a:sym typeface="Arial"/>
                </a:rPr>
                <a:t>170</a:t>
              </a:r>
              <a:endParaRPr/>
            </a:p>
          </p:txBody>
        </p:sp>
      </p:grpSp>
      <p:sp>
        <p:nvSpPr>
          <p:cNvPr id="449" name="Google Shape;449;p27"/>
          <p:cNvSpPr/>
          <p:nvPr/>
        </p:nvSpPr>
        <p:spPr>
          <a:xfrm>
            <a:off x="14482279" y="851612"/>
            <a:ext cx="2899026" cy="2950662"/>
          </a:xfrm>
          <a:custGeom>
            <a:avLst/>
            <a:gdLst/>
            <a:ahLst/>
            <a:cxnLst/>
            <a:rect l="l" t="t" r="r" b="b"/>
            <a:pathLst>
              <a:path w="2899026" h="2950662" extrusionOk="0">
                <a:moveTo>
                  <a:pt x="0" y="0"/>
                </a:moveTo>
                <a:lnTo>
                  <a:pt x="2899025" y="0"/>
                </a:lnTo>
                <a:lnTo>
                  <a:pt x="2899025" y="2950662"/>
                </a:lnTo>
                <a:lnTo>
                  <a:pt x="0" y="295066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0" name="Google Shape;450;p27"/>
          <p:cNvSpPr txBox="1"/>
          <p:nvPr/>
        </p:nvSpPr>
        <p:spPr>
          <a:xfrm>
            <a:off x="1314848" y="4367292"/>
            <a:ext cx="15284332" cy="1369156"/>
          </a:xfrm>
          <a:prstGeom prst="rect">
            <a:avLst/>
          </a:prstGeom>
          <a:noFill/>
          <a:ln>
            <a:noFill/>
          </a:ln>
        </p:spPr>
        <p:txBody>
          <a:bodyPr spcFirstLastPara="1" wrap="square" lIns="0" tIns="0" rIns="0" bIns="0" anchor="t" anchorCtr="0">
            <a:spAutoFit/>
          </a:bodyPr>
          <a:lstStyle/>
          <a:p>
            <a:pPr marL="0" marR="0" lvl="0" indent="0" algn="ctr" rtl="0">
              <a:lnSpc>
                <a:spcPct val="97987"/>
              </a:lnSpc>
              <a:spcBef>
                <a:spcPts val="0"/>
              </a:spcBef>
              <a:spcAft>
                <a:spcPts val="0"/>
              </a:spcAft>
              <a:buNone/>
            </a:pPr>
            <a:r>
              <a:rPr lang="en-US" sz="5367">
                <a:solidFill>
                  <a:srgbClr val="FFFFFF"/>
                </a:solidFill>
                <a:latin typeface="Nunito"/>
                <a:ea typeface="Nunito"/>
                <a:cs typeface="Nunito"/>
                <a:sym typeface="Nunito"/>
              </a:rPr>
              <a:t>Combien de femmes ont obtenu le prix Nobel depuis sa création en 1901 ?</a:t>
            </a:r>
            <a:endParaRPr/>
          </a:p>
        </p:txBody>
      </p:sp>
      <p:sp>
        <p:nvSpPr>
          <p:cNvPr id="451" name="Google Shape;451;p27"/>
          <p:cNvSpPr txBox="1"/>
          <p:nvPr/>
        </p:nvSpPr>
        <p:spPr>
          <a:xfrm>
            <a:off x="6810896" y="2552803"/>
            <a:ext cx="4666208" cy="1035050"/>
          </a:xfrm>
          <a:prstGeom prst="rect">
            <a:avLst/>
          </a:prstGeom>
          <a:noFill/>
          <a:ln>
            <a:noFill/>
          </a:ln>
        </p:spPr>
        <p:txBody>
          <a:bodyPr spcFirstLastPara="1" wrap="square" lIns="0" tIns="0" rIns="0" bIns="0" anchor="t" anchorCtr="0">
            <a:spAutoFit/>
          </a:bodyPr>
          <a:lstStyle/>
          <a:p>
            <a:pPr marL="0" marR="0" lvl="0" indent="0" algn="ctr" rtl="0">
              <a:lnSpc>
                <a:spcPct val="115002"/>
              </a:lnSpc>
              <a:spcBef>
                <a:spcPts val="0"/>
              </a:spcBef>
              <a:spcAft>
                <a:spcPts val="0"/>
              </a:spcAft>
              <a:buNone/>
            </a:pPr>
            <a:r>
              <a:rPr lang="en-US" sz="6999" b="1">
                <a:solidFill>
                  <a:srgbClr val="DF1263"/>
                </a:solidFill>
                <a:latin typeface="Arial"/>
                <a:ea typeface="Arial"/>
                <a:cs typeface="Arial"/>
                <a:sym typeface="Arial"/>
              </a:rPr>
              <a:t>Question 9</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DF1263"/>
        </a:solidFill>
        <a:effectLst/>
      </p:bgPr>
    </p:bg>
    <p:spTree>
      <p:nvGrpSpPr>
        <p:cNvPr id="1" name="Shape 455"/>
        <p:cNvGrpSpPr/>
        <p:nvPr/>
      </p:nvGrpSpPr>
      <p:grpSpPr>
        <a:xfrm>
          <a:off x="0" y="0"/>
          <a:ext cx="0" cy="0"/>
          <a:chOff x="0" y="0"/>
          <a:chExt cx="0" cy="0"/>
        </a:xfrm>
      </p:grpSpPr>
      <p:grpSp>
        <p:nvGrpSpPr>
          <p:cNvPr id="456" name="Google Shape;456;p28"/>
          <p:cNvGrpSpPr/>
          <p:nvPr/>
        </p:nvGrpSpPr>
        <p:grpSpPr>
          <a:xfrm>
            <a:off x="1028700" y="997589"/>
            <a:ext cx="2008519" cy="1739896"/>
            <a:chOff x="0" y="0"/>
            <a:chExt cx="1297954" cy="1124363"/>
          </a:xfrm>
        </p:grpSpPr>
        <p:sp>
          <p:nvSpPr>
            <p:cNvPr id="457" name="Google Shape;457;p28"/>
            <p:cNvSpPr/>
            <p:nvPr/>
          </p:nvSpPr>
          <p:spPr>
            <a:xfrm>
              <a:off x="31750" y="31750"/>
              <a:ext cx="1234454" cy="1060863"/>
            </a:xfrm>
            <a:custGeom>
              <a:avLst/>
              <a:gdLst/>
              <a:ahLst/>
              <a:cxnLst/>
              <a:rect l="l" t="t" r="r" b="b"/>
              <a:pathLst>
                <a:path w="1234454" h="1060863" extrusionOk="0">
                  <a:moveTo>
                    <a:pt x="1141744" y="1060863"/>
                  </a:moveTo>
                  <a:lnTo>
                    <a:pt x="92710" y="1060863"/>
                  </a:lnTo>
                  <a:cubicBezTo>
                    <a:pt x="41910" y="1060863"/>
                    <a:pt x="0" y="1018953"/>
                    <a:pt x="0" y="968153"/>
                  </a:cubicBezTo>
                  <a:lnTo>
                    <a:pt x="0" y="92710"/>
                  </a:lnTo>
                  <a:cubicBezTo>
                    <a:pt x="0" y="41910"/>
                    <a:pt x="41910" y="0"/>
                    <a:pt x="92710" y="0"/>
                  </a:cubicBezTo>
                  <a:lnTo>
                    <a:pt x="1140474" y="0"/>
                  </a:lnTo>
                  <a:cubicBezTo>
                    <a:pt x="1191274" y="0"/>
                    <a:pt x="1233184" y="41910"/>
                    <a:pt x="1233184" y="92710"/>
                  </a:cubicBezTo>
                  <a:lnTo>
                    <a:pt x="1233184" y="966883"/>
                  </a:lnTo>
                  <a:cubicBezTo>
                    <a:pt x="1234454" y="1018953"/>
                    <a:pt x="1192544" y="1060863"/>
                    <a:pt x="1141744" y="1060863"/>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8" name="Google Shape;458;p28"/>
            <p:cNvSpPr/>
            <p:nvPr/>
          </p:nvSpPr>
          <p:spPr>
            <a:xfrm>
              <a:off x="0" y="0"/>
              <a:ext cx="1297954" cy="1124363"/>
            </a:xfrm>
            <a:custGeom>
              <a:avLst/>
              <a:gdLst/>
              <a:ahLst/>
              <a:cxnLst/>
              <a:rect l="l" t="t" r="r" b="b"/>
              <a:pathLst>
                <a:path w="1297954" h="1124363" extrusionOk="0">
                  <a:moveTo>
                    <a:pt x="1173494" y="59690"/>
                  </a:moveTo>
                  <a:cubicBezTo>
                    <a:pt x="1209054" y="59690"/>
                    <a:pt x="1238264" y="88900"/>
                    <a:pt x="1238264" y="124460"/>
                  </a:cubicBezTo>
                  <a:lnTo>
                    <a:pt x="1238264" y="999903"/>
                  </a:lnTo>
                  <a:cubicBezTo>
                    <a:pt x="1238264" y="1035463"/>
                    <a:pt x="1209054" y="1064673"/>
                    <a:pt x="1173494" y="1064673"/>
                  </a:cubicBezTo>
                  <a:lnTo>
                    <a:pt x="124460" y="1064673"/>
                  </a:lnTo>
                  <a:cubicBezTo>
                    <a:pt x="88900" y="1064673"/>
                    <a:pt x="59690" y="1035463"/>
                    <a:pt x="59690" y="999903"/>
                  </a:cubicBezTo>
                  <a:lnTo>
                    <a:pt x="59690" y="124460"/>
                  </a:lnTo>
                  <a:cubicBezTo>
                    <a:pt x="59690" y="88900"/>
                    <a:pt x="88900" y="59690"/>
                    <a:pt x="124460" y="59690"/>
                  </a:cubicBezTo>
                  <a:lnTo>
                    <a:pt x="1173494" y="59690"/>
                  </a:lnTo>
                  <a:moveTo>
                    <a:pt x="1173494" y="0"/>
                  </a:moveTo>
                  <a:lnTo>
                    <a:pt x="124460" y="0"/>
                  </a:lnTo>
                  <a:cubicBezTo>
                    <a:pt x="55880" y="0"/>
                    <a:pt x="0" y="55880"/>
                    <a:pt x="0" y="124460"/>
                  </a:cubicBezTo>
                  <a:lnTo>
                    <a:pt x="0" y="999903"/>
                  </a:lnTo>
                  <a:cubicBezTo>
                    <a:pt x="0" y="1068483"/>
                    <a:pt x="55880" y="1124363"/>
                    <a:pt x="124460" y="1124363"/>
                  </a:cubicBezTo>
                  <a:lnTo>
                    <a:pt x="1173494" y="1124363"/>
                  </a:lnTo>
                  <a:cubicBezTo>
                    <a:pt x="1242074" y="1124363"/>
                    <a:pt x="1297954" y="1068483"/>
                    <a:pt x="1297954" y="999903"/>
                  </a:cubicBezTo>
                  <a:lnTo>
                    <a:pt x="1297954" y="124460"/>
                  </a:lnTo>
                  <a:cubicBezTo>
                    <a:pt x="1297954" y="55880"/>
                    <a:pt x="1242074" y="0"/>
                    <a:pt x="1173494" y="0"/>
                  </a:cubicBezTo>
                  <a:close/>
                </a:path>
              </a:pathLst>
            </a:custGeom>
            <a:solidFill>
              <a:srgbClr val="14185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459" name="Google Shape;459;p28"/>
          <p:cNvSpPr txBox="1"/>
          <p:nvPr/>
        </p:nvSpPr>
        <p:spPr>
          <a:xfrm>
            <a:off x="3624397" y="935355"/>
            <a:ext cx="12951568" cy="1802130"/>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None/>
            </a:pPr>
            <a:r>
              <a:rPr lang="en-US" sz="3200">
                <a:solidFill>
                  <a:srgbClr val="FFFFFF"/>
                </a:solidFill>
                <a:latin typeface="Nunito"/>
                <a:ea typeface="Nunito"/>
                <a:cs typeface="Nunito"/>
                <a:sym typeface="Nunito"/>
              </a:rPr>
              <a:t>Soit seulement 7 % des lauréats (chiffres 2023).</a:t>
            </a:r>
            <a:endParaRPr/>
          </a:p>
          <a:p>
            <a:pPr marL="0" marR="0" lvl="0" indent="0" algn="l" rtl="0">
              <a:lnSpc>
                <a:spcPct val="150000"/>
              </a:lnSpc>
              <a:spcBef>
                <a:spcPts val="0"/>
              </a:spcBef>
              <a:spcAft>
                <a:spcPts val="0"/>
              </a:spcAft>
              <a:buNone/>
            </a:pPr>
            <a:r>
              <a:rPr lang="en-US" sz="3200">
                <a:solidFill>
                  <a:srgbClr val="FFFFFF"/>
                </a:solidFill>
                <a:latin typeface="Nunito"/>
                <a:ea typeface="Nunito"/>
                <a:cs typeface="Nunito"/>
                <a:sym typeface="Nunito"/>
              </a:rPr>
              <a:t>Avant 2008, seules 2 Françaises ont obtenu un prix Nobel : Marie Curie et Irène Joliot-Curie ! </a:t>
            </a:r>
            <a:endParaRPr/>
          </a:p>
        </p:txBody>
      </p:sp>
      <p:sp>
        <p:nvSpPr>
          <p:cNvPr id="460" name="Google Shape;460;p28"/>
          <p:cNvSpPr/>
          <p:nvPr/>
        </p:nvSpPr>
        <p:spPr>
          <a:xfrm>
            <a:off x="13124784" y="4422842"/>
            <a:ext cx="6902361" cy="6308459"/>
          </a:xfrm>
          <a:custGeom>
            <a:avLst/>
            <a:gdLst/>
            <a:ahLst/>
            <a:cxnLst/>
            <a:rect l="l" t="t" r="r" b="b"/>
            <a:pathLst>
              <a:path w="6902361" h="6308459" extrusionOk="0">
                <a:moveTo>
                  <a:pt x="0" y="0"/>
                </a:moveTo>
                <a:lnTo>
                  <a:pt x="6902361" y="0"/>
                </a:lnTo>
                <a:lnTo>
                  <a:pt x="6902361" y="6308459"/>
                </a:lnTo>
                <a:lnTo>
                  <a:pt x="0" y="6308459"/>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1" name="Google Shape;461;p28"/>
          <p:cNvSpPr txBox="1"/>
          <p:nvPr/>
        </p:nvSpPr>
        <p:spPr>
          <a:xfrm>
            <a:off x="1353659" y="1070167"/>
            <a:ext cx="1358602" cy="1375664"/>
          </a:xfrm>
          <a:prstGeom prst="rect">
            <a:avLst/>
          </a:prstGeom>
          <a:noFill/>
          <a:ln>
            <a:noFill/>
          </a:ln>
        </p:spPr>
        <p:txBody>
          <a:bodyPr spcFirstLastPara="1" wrap="square" lIns="0" tIns="0" rIns="0" bIns="0" anchor="t" anchorCtr="0">
            <a:spAutoFit/>
          </a:bodyPr>
          <a:lstStyle/>
          <a:p>
            <a:pPr marL="0" marR="0" lvl="0" indent="0" algn="l" rtl="0">
              <a:lnSpc>
                <a:spcPct val="149993"/>
              </a:lnSpc>
              <a:spcBef>
                <a:spcPts val="0"/>
              </a:spcBef>
              <a:spcAft>
                <a:spcPts val="0"/>
              </a:spcAft>
              <a:buNone/>
            </a:pPr>
            <a:r>
              <a:rPr lang="en-US" sz="7643" b="1">
                <a:solidFill>
                  <a:srgbClr val="000000"/>
                </a:solidFill>
                <a:latin typeface="Nunito"/>
                <a:ea typeface="Nunito"/>
                <a:cs typeface="Nunito"/>
                <a:sym typeface="Nunito"/>
              </a:rPr>
              <a:t>65</a:t>
            </a:r>
            <a:endParaRPr/>
          </a:p>
        </p:txBody>
      </p:sp>
      <p:sp>
        <p:nvSpPr>
          <p:cNvPr id="462" name="Google Shape;462;p28"/>
          <p:cNvSpPr txBox="1"/>
          <p:nvPr/>
        </p:nvSpPr>
        <p:spPr>
          <a:xfrm>
            <a:off x="599794" y="6541770"/>
            <a:ext cx="13583882" cy="3021330"/>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None/>
            </a:pPr>
            <a:r>
              <a:rPr lang="en-US" sz="3200">
                <a:solidFill>
                  <a:srgbClr val="FFFFFF"/>
                </a:solidFill>
                <a:latin typeface="Nunito"/>
                <a:ea typeface="Nunito"/>
                <a:cs typeface="Nunito"/>
                <a:sym typeface="Nunito"/>
              </a:rPr>
              <a:t>Parfois, les contributions des femmes ne sont pas reconnues ou sont récupérées par leurs collègues masculins. Margaret W. Rossiter, historienne des sciences, a travaillé sur ce phénomène qu'elle a nommé "effet Matilda"</a:t>
            </a:r>
            <a:endParaRPr/>
          </a:p>
          <a:p>
            <a:pPr marL="0" marR="0" lvl="0" indent="0" algn="l" rtl="0">
              <a:lnSpc>
                <a:spcPct val="150000"/>
              </a:lnSpc>
              <a:spcBef>
                <a:spcPts val="0"/>
              </a:spcBef>
              <a:spcAft>
                <a:spcPts val="0"/>
              </a:spcAft>
              <a:buNone/>
            </a:pPr>
            <a:endParaRPr sz="3200">
              <a:solidFill>
                <a:srgbClr val="FFFFFF"/>
              </a:solidFill>
              <a:latin typeface="Nunito"/>
              <a:ea typeface="Nunito"/>
              <a:cs typeface="Nunito"/>
              <a:sym typeface="Nunito"/>
            </a:endParaRPr>
          </a:p>
        </p:txBody>
      </p:sp>
      <p:sp>
        <p:nvSpPr>
          <p:cNvPr id="463" name="Google Shape;463;p28"/>
          <p:cNvSpPr txBox="1"/>
          <p:nvPr/>
        </p:nvSpPr>
        <p:spPr>
          <a:xfrm>
            <a:off x="599794" y="3432810"/>
            <a:ext cx="12951568" cy="2411730"/>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None/>
            </a:pPr>
            <a:r>
              <a:rPr lang="en-US" sz="3200">
                <a:solidFill>
                  <a:srgbClr val="FFFFFF"/>
                </a:solidFill>
                <a:latin typeface="Nunito"/>
                <a:ea typeface="Nunito"/>
                <a:cs typeface="Nunito"/>
                <a:sym typeface="Nunito"/>
              </a:rPr>
              <a:t>Depuis 2008, 5 autres Françaises ont reçu ce prix prestigieux : Françoise Barré-Sinoussi (Physiologie/Médecine 2008), Esther Duflo (Économie 2019), Emmanuelle Charpentier (Chimie 2020), Annie Ernaux (Littérature 2022) et Anne L’Huillier (Physique, 2023).</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467"/>
        <p:cNvGrpSpPr/>
        <p:nvPr/>
      </p:nvGrpSpPr>
      <p:grpSpPr>
        <a:xfrm>
          <a:off x="0" y="0"/>
          <a:ext cx="0" cy="0"/>
          <a:chOff x="0" y="0"/>
          <a:chExt cx="0" cy="0"/>
        </a:xfrm>
      </p:grpSpPr>
      <p:grpSp>
        <p:nvGrpSpPr>
          <p:cNvPr id="468" name="Google Shape;468;p29"/>
          <p:cNvGrpSpPr/>
          <p:nvPr/>
        </p:nvGrpSpPr>
        <p:grpSpPr>
          <a:xfrm>
            <a:off x="3576392" y="4548381"/>
            <a:ext cx="11060826" cy="1473696"/>
            <a:chOff x="0" y="0"/>
            <a:chExt cx="8438907" cy="1124363"/>
          </a:xfrm>
        </p:grpSpPr>
        <p:sp>
          <p:nvSpPr>
            <p:cNvPr id="469" name="Google Shape;469;p29"/>
            <p:cNvSpPr/>
            <p:nvPr/>
          </p:nvSpPr>
          <p:spPr>
            <a:xfrm>
              <a:off x="31750" y="31750"/>
              <a:ext cx="8375407" cy="1060863"/>
            </a:xfrm>
            <a:custGeom>
              <a:avLst/>
              <a:gdLst/>
              <a:ahLst/>
              <a:cxnLst/>
              <a:rect l="l" t="t" r="r" b="b"/>
              <a:pathLst>
                <a:path w="8375407" h="1060863" extrusionOk="0">
                  <a:moveTo>
                    <a:pt x="8282697" y="1060863"/>
                  </a:moveTo>
                  <a:lnTo>
                    <a:pt x="92710" y="1060863"/>
                  </a:lnTo>
                  <a:cubicBezTo>
                    <a:pt x="41910" y="1060863"/>
                    <a:pt x="0" y="1018953"/>
                    <a:pt x="0" y="968153"/>
                  </a:cubicBezTo>
                  <a:lnTo>
                    <a:pt x="0" y="92710"/>
                  </a:lnTo>
                  <a:cubicBezTo>
                    <a:pt x="0" y="41910"/>
                    <a:pt x="41910" y="0"/>
                    <a:pt x="92710" y="0"/>
                  </a:cubicBezTo>
                  <a:lnTo>
                    <a:pt x="8281427" y="0"/>
                  </a:lnTo>
                  <a:cubicBezTo>
                    <a:pt x="8332227" y="0"/>
                    <a:pt x="8374137" y="41910"/>
                    <a:pt x="8374137" y="92710"/>
                  </a:cubicBezTo>
                  <a:lnTo>
                    <a:pt x="8374137" y="966883"/>
                  </a:lnTo>
                  <a:cubicBezTo>
                    <a:pt x="8375407" y="1018953"/>
                    <a:pt x="8333497" y="1060863"/>
                    <a:pt x="8282697" y="1060863"/>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0" name="Google Shape;470;p29"/>
            <p:cNvSpPr/>
            <p:nvPr/>
          </p:nvSpPr>
          <p:spPr>
            <a:xfrm>
              <a:off x="0" y="0"/>
              <a:ext cx="8438907" cy="1124363"/>
            </a:xfrm>
            <a:custGeom>
              <a:avLst/>
              <a:gdLst/>
              <a:ahLst/>
              <a:cxnLst/>
              <a:rect l="l" t="t" r="r" b="b"/>
              <a:pathLst>
                <a:path w="8438907" h="1124363" extrusionOk="0">
                  <a:moveTo>
                    <a:pt x="8314447" y="59690"/>
                  </a:moveTo>
                  <a:cubicBezTo>
                    <a:pt x="8350007" y="59690"/>
                    <a:pt x="8379217" y="88900"/>
                    <a:pt x="8379217" y="124460"/>
                  </a:cubicBezTo>
                  <a:lnTo>
                    <a:pt x="8379217" y="999903"/>
                  </a:lnTo>
                  <a:cubicBezTo>
                    <a:pt x="8379217" y="1035463"/>
                    <a:pt x="8350007" y="1064673"/>
                    <a:pt x="8314447" y="1064673"/>
                  </a:cubicBezTo>
                  <a:lnTo>
                    <a:pt x="124460" y="1064673"/>
                  </a:lnTo>
                  <a:cubicBezTo>
                    <a:pt x="88900" y="1064673"/>
                    <a:pt x="59690" y="1035463"/>
                    <a:pt x="59690" y="999903"/>
                  </a:cubicBezTo>
                  <a:lnTo>
                    <a:pt x="59690" y="124460"/>
                  </a:lnTo>
                  <a:cubicBezTo>
                    <a:pt x="59690" y="88900"/>
                    <a:pt x="88900" y="59690"/>
                    <a:pt x="124460" y="59690"/>
                  </a:cubicBezTo>
                  <a:lnTo>
                    <a:pt x="8314447" y="59690"/>
                  </a:lnTo>
                  <a:moveTo>
                    <a:pt x="8314447" y="0"/>
                  </a:moveTo>
                  <a:lnTo>
                    <a:pt x="124460" y="0"/>
                  </a:lnTo>
                  <a:cubicBezTo>
                    <a:pt x="55880" y="0"/>
                    <a:pt x="0" y="55880"/>
                    <a:pt x="0" y="124460"/>
                  </a:cubicBezTo>
                  <a:lnTo>
                    <a:pt x="0" y="999903"/>
                  </a:lnTo>
                  <a:cubicBezTo>
                    <a:pt x="0" y="1068483"/>
                    <a:pt x="55880" y="1124363"/>
                    <a:pt x="124460" y="1124363"/>
                  </a:cubicBezTo>
                  <a:lnTo>
                    <a:pt x="8314447" y="1124363"/>
                  </a:lnTo>
                  <a:cubicBezTo>
                    <a:pt x="8383027" y="1124363"/>
                    <a:pt x="8438907" y="1068483"/>
                    <a:pt x="8438907" y="999903"/>
                  </a:cubicBezTo>
                  <a:lnTo>
                    <a:pt x="8438907" y="124460"/>
                  </a:lnTo>
                  <a:cubicBezTo>
                    <a:pt x="8438907" y="55880"/>
                    <a:pt x="8383027" y="0"/>
                    <a:pt x="8314447"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471" name="Google Shape;471;p29"/>
          <p:cNvGrpSpPr/>
          <p:nvPr/>
        </p:nvGrpSpPr>
        <p:grpSpPr>
          <a:xfrm>
            <a:off x="3576392" y="6279252"/>
            <a:ext cx="11060826" cy="1473696"/>
            <a:chOff x="0" y="0"/>
            <a:chExt cx="8438907" cy="1124363"/>
          </a:xfrm>
        </p:grpSpPr>
        <p:sp>
          <p:nvSpPr>
            <p:cNvPr id="472" name="Google Shape;472;p29"/>
            <p:cNvSpPr/>
            <p:nvPr/>
          </p:nvSpPr>
          <p:spPr>
            <a:xfrm>
              <a:off x="31750" y="31750"/>
              <a:ext cx="8375407" cy="1060863"/>
            </a:xfrm>
            <a:custGeom>
              <a:avLst/>
              <a:gdLst/>
              <a:ahLst/>
              <a:cxnLst/>
              <a:rect l="l" t="t" r="r" b="b"/>
              <a:pathLst>
                <a:path w="8375407" h="1060863" extrusionOk="0">
                  <a:moveTo>
                    <a:pt x="8282697" y="1060863"/>
                  </a:moveTo>
                  <a:lnTo>
                    <a:pt x="92710" y="1060863"/>
                  </a:lnTo>
                  <a:cubicBezTo>
                    <a:pt x="41910" y="1060863"/>
                    <a:pt x="0" y="1018953"/>
                    <a:pt x="0" y="968153"/>
                  </a:cubicBezTo>
                  <a:lnTo>
                    <a:pt x="0" y="92710"/>
                  </a:lnTo>
                  <a:cubicBezTo>
                    <a:pt x="0" y="41910"/>
                    <a:pt x="41910" y="0"/>
                    <a:pt x="92710" y="0"/>
                  </a:cubicBezTo>
                  <a:lnTo>
                    <a:pt x="8281427" y="0"/>
                  </a:lnTo>
                  <a:cubicBezTo>
                    <a:pt x="8332227" y="0"/>
                    <a:pt x="8374137" y="41910"/>
                    <a:pt x="8374137" y="92710"/>
                  </a:cubicBezTo>
                  <a:lnTo>
                    <a:pt x="8374137" y="966883"/>
                  </a:lnTo>
                  <a:cubicBezTo>
                    <a:pt x="8375407" y="1018953"/>
                    <a:pt x="8333497" y="1060863"/>
                    <a:pt x="8282697" y="1060863"/>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3" name="Google Shape;473;p29"/>
            <p:cNvSpPr/>
            <p:nvPr/>
          </p:nvSpPr>
          <p:spPr>
            <a:xfrm>
              <a:off x="0" y="0"/>
              <a:ext cx="8438907" cy="1124363"/>
            </a:xfrm>
            <a:custGeom>
              <a:avLst/>
              <a:gdLst/>
              <a:ahLst/>
              <a:cxnLst/>
              <a:rect l="l" t="t" r="r" b="b"/>
              <a:pathLst>
                <a:path w="8438907" h="1124363" extrusionOk="0">
                  <a:moveTo>
                    <a:pt x="8314447" y="59690"/>
                  </a:moveTo>
                  <a:cubicBezTo>
                    <a:pt x="8350007" y="59690"/>
                    <a:pt x="8379217" y="88900"/>
                    <a:pt x="8379217" y="124460"/>
                  </a:cubicBezTo>
                  <a:lnTo>
                    <a:pt x="8379217" y="999903"/>
                  </a:lnTo>
                  <a:cubicBezTo>
                    <a:pt x="8379217" y="1035463"/>
                    <a:pt x="8350007" y="1064673"/>
                    <a:pt x="8314447" y="1064673"/>
                  </a:cubicBezTo>
                  <a:lnTo>
                    <a:pt x="124460" y="1064673"/>
                  </a:lnTo>
                  <a:cubicBezTo>
                    <a:pt x="88900" y="1064673"/>
                    <a:pt x="59690" y="1035463"/>
                    <a:pt x="59690" y="999903"/>
                  </a:cubicBezTo>
                  <a:lnTo>
                    <a:pt x="59690" y="124460"/>
                  </a:lnTo>
                  <a:cubicBezTo>
                    <a:pt x="59690" y="88900"/>
                    <a:pt x="88900" y="59690"/>
                    <a:pt x="124460" y="59690"/>
                  </a:cubicBezTo>
                  <a:lnTo>
                    <a:pt x="8314447" y="59690"/>
                  </a:lnTo>
                  <a:moveTo>
                    <a:pt x="8314447" y="0"/>
                  </a:moveTo>
                  <a:lnTo>
                    <a:pt x="124460" y="0"/>
                  </a:lnTo>
                  <a:cubicBezTo>
                    <a:pt x="55880" y="0"/>
                    <a:pt x="0" y="55880"/>
                    <a:pt x="0" y="124460"/>
                  </a:cubicBezTo>
                  <a:lnTo>
                    <a:pt x="0" y="999903"/>
                  </a:lnTo>
                  <a:cubicBezTo>
                    <a:pt x="0" y="1068483"/>
                    <a:pt x="55880" y="1124363"/>
                    <a:pt x="124460" y="1124363"/>
                  </a:cubicBezTo>
                  <a:lnTo>
                    <a:pt x="8314447" y="1124363"/>
                  </a:lnTo>
                  <a:cubicBezTo>
                    <a:pt x="8383027" y="1124363"/>
                    <a:pt x="8438907" y="1068483"/>
                    <a:pt x="8438907" y="999903"/>
                  </a:cubicBezTo>
                  <a:lnTo>
                    <a:pt x="8438907" y="124460"/>
                  </a:lnTo>
                  <a:cubicBezTo>
                    <a:pt x="8438907" y="55880"/>
                    <a:pt x="8383027" y="0"/>
                    <a:pt x="8314447"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474" name="Google Shape;474;p29"/>
          <p:cNvGrpSpPr/>
          <p:nvPr/>
        </p:nvGrpSpPr>
        <p:grpSpPr>
          <a:xfrm>
            <a:off x="3576392" y="8010123"/>
            <a:ext cx="11060826" cy="1473696"/>
            <a:chOff x="0" y="0"/>
            <a:chExt cx="8438907" cy="1124363"/>
          </a:xfrm>
        </p:grpSpPr>
        <p:sp>
          <p:nvSpPr>
            <p:cNvPr id="475" name="Google Shape;475;p29"/>
            <p:cNvSpPr/>
            <p:nvPr/>
          </p:nvSpPr>
          <p:spPr>
            <a:xfrm>
              <a:off x="31750" y="31750"/>
              <a:ext cx="8375407" cy="1060863"/>
            </a:xfrm>
            <a:custGeom>
              <a:avLst/>
              <a:gdLst/>
              <a:ahLst/>
              <a:cxnLst/>
              <a:rect l="l" t="t" r="r" b="b"/>
              <a:pathLst>
                <a:path w="8375407" h="1060863" extrusionOk="0">
                  <a:moveTo>
                    <a:pt x="8282697" y="1060863"/>
                  </a:moveTo>
                  <a:lnTo>
                    <a:pt x="92710" y="1060863"/>
                  </a:lnTo>
                  <a:cubicBezTo>
                    <a:pt x="41910" y="1060863"/>
                    <a:pt x="0" y="1018953"/>
                    <a:pt x="0" y="968153"/>
                  </a:cubicBezTo>
                  <a:lnTo>
                    <a:pt x="0" y="92710"/>
                  </a:lnTo>
                  <a:cubicBezTo>
                    <a:pt x="0" y="41910"/>
                    <a:pt x="41910" y="0"/>
                    <a:pt x="92710" y="0"/>
                  </a:cubicBezTo>
                  <a:lnTo>
                    <a:pt x="8281427" y="0"/>
                  </a:lnTo>
                  <a:cubicBezTo>
                    <a:pt x="8332227" y="0"/>
                    <a:pt x="8374137" y="41910"/>
                    <a:pt x="8374137" y="92710"/>
                  </a:cubicBezTo>
                  <a:lnTo>
                    <a:pt x="8374137" y="966883"/>
                  </a:lnTo>
                  <a:cubicBezTo>
                    <a:pt x="8375407" y="1018953"/>
                    <a:pt x="8333497" y="1060863"/>
                    <a:pt x="8282697" y="1060863"/>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6" name="Google Shape;476;p29"/>
            <p:cNvSpPr/>
            <p:nvPr/>
          </p:nvSpPr>
          <p:spPr>
            <a:xfrm>
              <a:off x="0" y="0"/>
              <a:ext cx="8438907" cy="1124363"/>
            </a:xfrm>
            <a:custGeom>
              <a:avLst/>
              <a:gdLst/>
              <a:ahLst/>
              <a:cxnLst/>
              <a:rect l="l" t="t" r="r" b="b"/>
              <a:pathLst>
                <a:path w="8438907" h="1124363" extrusionOk="0">
                  <a:moveTo>
                    <a:pt x="8314447" y="59690"/>
                  </a:moveTo>
                  <a:cubicBezTo>
                    <a:pt x="8350007" y="59690"/>
                    <a:pt x="8379217" y="88900"/>
                    <a:pt x="8379217" y="124460"/>
                  </a:cubicBezTo>
                  <a:lnTo>
                    <a:pt x="8379217" y="999903"/>
                  </a:lnTo>
                  <a:cubicBezTo>
                    <a:pt x="8379217" y="1035463"/>
                    <a:pt x="8350007" y="1064673"/>
                    <a:pt x="8314447" y="1064673"/>
                  </a:cubicBezTo>
                  <a:lnTo>
                    <a:pt x="124460" y="1064673"/>
                  </a:lnTo>
                  <a:cubicBezTo>
                    <a:pt x="88900" y="1064673"/>
                    <a:pt x="59690" y="1035463"/>
                    <a:pt x="59690" y="999903"/>
                  </a:cubicBezTo>
                  <a:lnTo>
                    <a:pt x="59690" y="124460"/>
                  </a:lnTo>
                  <a:cubicBezTo>
                    <a:pt x="59690" y="88900"/>
                    <a:pt x="88900" y="59690"/>
                    <a:pt x="124460" y="59690"/>
                  </a:cubicBezTo>
                  <a:lnTo>
                    <a:pt x="8314447" y="59690"/>
                  </a:lnTo>
                  <a:moveTo>
                    <a:pt x="8314447" y="0"/>
                  </a:moveTo>
                  <a:lnTo>
                    <a:pt x="124460" y="0"/>
                  </a:lnTo>
                  <a:cubicBezTo>
                    <a:pt x="55880" y="0"/>
                    <a:pt x="0" y="55880"/>
                    <a:pt x="0" y="124460"/>
                  </a:cubicBezTo>
                  <a:lnTo>
                    <a:pt x="0" y="999903"/>
                  </a:lnTo>
                  <a:cubicBezTo>
                    <a:pt x="0" y="1068483"/>
                    <a:pt x="55880" y="1124363"/>
                    <a:pt x="124460" y="1124363"/>
                  </a:cubicBezTo>
                  <a:lnTo>
                    <a:pt x="8314447" y="1124363"/>
                  </a:lnTo>
                  <a:cubicBezTo>
                    <a:pt x="8383027" y="1124363"/>
                    <a:pt x="8438907" y="1068483"/>
                    <a:pt x="8438907" y="999903"/>
                  </a:cubicBezTo>
                  <a:lnTo>
                    <a:pt x="8438907" y="124460"/>
                  </a:lnTo>
                  <a:cubicBezTo>
                    <a:pt x="8438907" y="55880"/>
                    <a:pt x="8383027" y="0"/>
                    <a:pt x="8314447" y="0"/>
                  </a:cubicBezTo>
                  <a:close/>
                </a:path>
              </a:pathLst>
            </a:custGeom>
            <a:solidFill>
              <a:srgbClr val="DF12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477" name="Google Shape;477;p29"/>
          <p:cNvSpPr txBox="1"/>
          <p:nvPr/>
        </p:nvSpPr>
        <p:spPr>
          <a:xfrm>
            <a:off x="1501834" y="2286030"/>
            <a:ext cx="15284332" cy="1702647"/>
          </a:xfrm>
          <a:prstGeom prst="rect">
            <a:avLst/>
          </a:prstGeom>
          <a:noFill/>
          <a:ln>
            <a:noFill/>
          </a:ln>
        </p:spPr>
        <p:txBody>
          <a:bodyPr spcFirstLastPara="1" wrap="square" lIns="0" tIns="0" rIns="0" bIns="0" anchor="t" anchorCtr="0">
            <a:spAutoFit/>
          </a:bodyPr>
          <a:lstStyle/>
          <a:p>
            <a:pPr marL="0" marR="0" lvl="0" indent="0" algn="ctr" rtl="0">
              <a:lnSpc>
                <a:spcPct val="118987"/>
              </a:lnSpc>
              <a:spcBef>
                <a:spcPts val="0"/>
              </a:spcBef>
              <a:spcAft>
                <a:spcPts val="0"/>
              </a:spcAft>
              <a:buNone/>
            </a:pPr>
            <a:r>
              <a:rPr lang="en-US" sz="5667">
                <a:solidFill>
                  <a:srgbClr val="FFFFFF"/>
                </a:solidFill>
                <a:latin typeface="Nunito"/>
                <a:ea typeface="Nunito"/>
                <a:cs typeface="Nunito"/>
                <a:sym typeface="Nunito"/>
              </a:rPr>
              <a:t>Pourquoi l'Industrie a besoin</a:t>
            </a:r>
            <a:endParaRPr/>
          </a:p>
          <a:p>
            <a:pPr marL="0" marR="0" lvl="0" indent="0" algn="ctr" rtl="0">
              <a:lnSpc>
                <a:spcPct val="118987"/>
              </a:lnSpc>
              <a:spcBef>
                <a:spcPts val="0"/>
              </a:spcBef>
              <a:spcAft>
                <a:spcPts val="0"/>
              </a:spcAft>
              <a:buNone/>
            </a:pPr>
            <a:r>
              <a:rPr lang="en-US" sz="5667">
                <a:solidFill>
                  <a:srgbClr val="FFFFFF"/>
                </a:solidFill>
                <a:latin typeface="Nunito"/>
                <a:ea typeface="Nunito"/>
                <a:cs typeface="Nunito"/>
                <a:sym typeface="Nunito"/>
              </a:rPr>
              <a:t> des femmes / de mixité ?</a:t>
            </a:r>
            <a:endParaRPr/>
          </a:p>
        </p:txBody>
      </p:sp>
      <p:sp>
        <p:nvSpPr>
          <p:cNvPr id="478" name="Google Shape;478;p29"/>
          <p:cNvSpPr txBox="1"/>
          <p:nvPr/>
        </p:nvSpPr>
        <p:spPr>
          <a:xfrm>
            <a:off x="6558409" y="1057275"/>
            <a:ext cx="5171182" cy="1035050"/>
          </a:xfrm>
          <a:prstGeom prst="rect">
            <a:avLst/>
          </a:prstGeom>
          <a:noFill/>
          <a:ln>
            <a:noFill/>
          </a:ln>
        </p:spPr>
        <p:txBody>
          <a:bodyPr spcFirstLastPara="1" wrap="square" lIns="0" tIns="0" rIns="0" bIns="0" anchor="t" anchorCtr="0">
            <a:spAutoFit/>
          </a:bodyPr>
          <a:lstStyle/>
          <a:p>
            <a:pPr marL="0" marR="0" lvl="0" indent="0" algn="ctr" rtl="0">
              <a:lnSpc>
                <a:spcPct val="115002"/>
              </a:lnSpc>
              <a:spcBef>
                <a:spcPts val="0"/>
              </a:spcBef>
              <a:spcAft>
                <a:spcPts val="0"/>
              </a:spcAft>
              <a:buNone/>
            </a:pPr>
            <a:r>
              <a:rPr lang="en-US" sz="6999" b="1">
                <a:solidFill>
                  <a:srgbClr val="DF1263"/>
                </a:solidFill>
                <a:latin typeface="Arial"/>
                <a:ea typeface="Arial"/>
                <a:cs typeface="Arial"/>
                <a:sym typeface="Arial"/>
              </a:rPr>
              <a:t>Question 10</a:t>
            </a:r>
            <a:endParaRPr/>
          </a:p>
        </p:txBody>
      </p:sp>
      <p:sp>
        <p:nvSpPr>
          <p:cNvPr id="479" name="Google Shape;479;p29"/>
          <p:cNvSpPr txBox="1"/>
          <p:nvPr/>
        </p:nvSpPr>
        <p:spPr>
          <a:xfrm>
            <a:off x="4313625" y="4952173"/>
            <a:ext cx="11222937" cy="570862"/>
          </a:xfrm>
          <a:prstGeom prst="rect">
            <a:avLst/>
          </a:prstGeom>
          <a:noFill/>
          <a:ln>
            <a:noFill/>
          </a:ln>
        </p:spPr>
        <p:txBody>
          <a:bodyPr spcFirstLastPara="1" wrap="square" lIns="0" tIns="0" rIns="0" bIns="0" anchor="t" anchorCtr="0">
            <a:spAutoFit/>
          </a:bodyPr>
          <a:lstStyle/>
          <a:p>
            <a:pPr marL="0" marR="0" lvl="0" indent="0" algn="l" rtl="0">
              <a:lnSpc>
                <a:spcPct val="150015"/>
              </a:lnSpc>
              <a:spcBef>
                <a:spcPts val="0"/>
              </a:spcBef>
              <a:spcAft>
                <a:spcPts val="0"/>
              </a:spcAft>
              <a:buNone/>
            </a:pPr>
            <a:r>
              <a:rPr lang="en-US" sz="3135" b="1">
                <a:solidFill>
                  <a:srgbClr val="2C1E4D"/>
                </a:solidFill>
                <a:latin typeface="Nunito"/>
                <a:ea typeface="Nunito"/>
                <a:cs typeface="Nunito"/>
                <a:sym typeface="Nunito"/>
              </a:rPr>
              <a:t>Parce que la loi impose la mixité dans les entreprises.</a:t>
            </a:r>
            <a:endParaRPr/>
          </a:p>
        </p:txBody>
      </p:sp>
      <p:sp>
        <p:nvSpPr>
          <p:cNvPr id="480" name="Google Shape;480;p29"/>
          <p:cNvSpPr txBox="1"/>
          <p:nvPr/>
        </p:nvSpPr>
        <p:spPr>
          <a:xfrm>
            <a:off x="4313625" y="6683044"/>
            <a:ext cx="11222937" cy="570862"/>
          </a:xfrm>
          <a:prstGeom prst="rect">
            <a:avLst/>
          </a:prstGeom>
          <a:noFill/>
          <a:ln>
            <a:noFill/>
          </a:ln>
        </p:spPr>
        <p:txBody>
          <a:bodyPr spcFirstLastPara="1" wrap="square" lIns="0" tIns="0" rIns="0" bIns="0" anchor="t" anchorCtr="0">
            <a:spAutoFit/>
          </a:bodyPr>
          <a:lstStyle/>
          <a:p>
            <a:pPr marL="0" marR="0" lvl="0" indent="0" algn="l" rtl="0">
              <a:lnSpc>
                <a:spcPct val="150015"/>
              </a:lnSpc>
              <a:spcBef>
                <a:spcPts val="0"/>
              </a:spcBef>
              <a:spcAft>
                <a:spcPts val="0"/>
              </a:spcAft>
              <a:buNone/>
            </a:pPr>
            <a:r>
              <a:rPr lang="en-US" sz="3135" b="1">
                <a:solidFill>
                  <a:srgbClr val="2C1E4D"/>
                </a:solidFill>
                <a:latin typeface="Nunito"/>
                <a:ea typeface="Nunito"/>
                <a:cs typeface="Nunito"/>
                <a:sym typeface="Nunito"/>
              </a:rPr>
              <a:t>Parce que les femmes sont plus douces.</a:t>
            </a:r>
            <a:endParaRPr/>
          </a:p>
        </p:txBody>
      </p:sp>
      <p:sp>
        <p:nvSpPr>
          <p:cNvPr id="481" name="Google Shape;481;p29"/>
          <p:cNvSpPr txBox="1"/>
          <p:nvPr/>
        </p:nvSpPr>
        <p:spPr>
          <a:xfrm>
            <a:off x="4313625" y="8413916"/>
            <a:ext cx="11222937" cy="570862"/>
          </a:xfrm>
          <a:prstGeom prst="rect">
            <a:avLst/>
          </a:prstGeom>
          <a:noFill/>
          <a:ln>
            <a:noFill/>
          </a:ln>
        </p:spPr>
        <p:txBody>
          <a:bodyPr spcFirstLastPara="1" wrap="square" lIns="0" tIns="0" rIns="0" bIns="0" anchor="t" anchorCtr="0">
            <a:spAutoFit/>
          </a:bodyPr>
          <a:lstStyle/>
          <a:p>
            <a:pPr marL="0" marR="0" lvl="0" indent="0" algn="l" rtl="0">
              <a:lnSpc>
                <a:spcPct val="150015"/>
              </a:lnSpc>
              <a:spcBef>
                <a:spcPts val="0"/>
              </a:spcBef>
              <a:spcAft>
                <a:spcPts val="0"/>
              </a:spcAft>
              <a:buNone/>
            </a:pPr>
            <a:r>
              <a:rPr lang="en-US" sz="3135" b="1">
                <a:solidFill>
                  <a:srgbClr val="2C1E4D"/>
                </a:solidFill>
                <a:latin typeface="Nunito"/>
                <a:ea typeface="Nunito"/>
                <a:cs typeface="Nunito"/>
                <a:sym typeface="Nunito"/>
              </a:rPr>
              <a:t>C'est un vecteur de performance avéré</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103"/>
        <p:cNvGrpSpPr/>
        <p:nvPr/>
      </p:nvGrpSpPr>
      <p:grpSpPr>
        <a:xfrm>
          <a:off x="0" y="0"/>
          <a:ext cx="0" cy="0"/>
          <a:chOff x="0" y="0"/>
          <a:chExt cx="0" cy="0"/>
        </a:xfrm>
      </p:grpSpPr>
      <p:sp>
        <p:nvSpPr>
          <p:cNvPr id="104" name="Google Shape;104;p3"/>
          <p:cNvSpPr txBox="1"/>
          <p:nvPr/>
        </p:nvSpPr>
        <p:spPr>
          <a:xfrm>
            <a:off x="4171865" y="3108800"/>
            <a:ext cx="11705749" cy="3076537"/>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10100" b="1" u="none" strike="noStrike">
                <a:solidFill>
                  <a:srgbClr val="FFFFFF"/>
                </a:solidFill>
                <a:latin typeface="Arial"/>
                <a:ea typeface="Arial"/>
                <a:cs typeface="Arial"/>
                <a:sym typeface="Arial"/>
              </a:rPr>
              <a:t>PRÉSENTATION DE L’ASSOCIATION</a:t>
            </a:r>
            <a:endParaRPr/>
          </a:p>
        </p:txBody>
      </p:sp>
      <p:sp>
        <p:nvSpPr>
          <p:cNvPr id="105" name="Google Shape;105;p3"/>
          <p:cNvSpPr/>
          <p:nvPr/>
        </p:nvSpPr>
        <p:spPr>
          <a:xfrm>
            <a:off x="15793894" y="8153165"/>
            <a:ext cx="1465406" cy="1465406"/>
          </a:xfrm>
          <a:custGeom>
            <a:avLst/>
            <a:gdLst/>
            <a:ahLst/>
            <a:cxnLst/>
            <a:rect l="l" t="t" r="r" b="b"/>
            <a:pathLst>
              <a:path w="1465406" h="1465406" extrusionOk="0">
                <a:moveTo>
                  <a:pt x="0" y="0"/>
                </a:moveTo>
                <a:lnTo>
                  <a:pt x="1465406" y="0"/>
                </a:lnTo>
                <a:lnTo>
                  <a:pt x="1465406" y="1465407"/>
                </a:lnTo>
                <a:lnTo>
                  <a:pt x="0" y="1465407"/>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6" name="Google Shape;106;p3"/>
          <p:cNvSpPr/>
          <p:nvPr/>
        </p:nvSpPr>
        <p:spPr>
          <a:xfrm>
            <a:off x="4247426" y="6040280"/>
            <a:ext cx="4179539" cy="952006"/>
          </a:xfrm>
          <a:custGeom>
            <a:avLst/>
            <a:gdLst/>
            <a:ahLst/>
            <a:cxnLst/>
            <a:rect l="l" t="t" r="r" b="b"/>
            <a:pathLst>
              <a:path w="4179539" h="952006" extrusionOk="0">
                <a:moveTo>
                  <a:pt x="0" y="0"/>
                </a:moveTo>
                <a:lnTo>
                  <a:pt x="4179539" y="0"/>
                </a:lnTo>
                <a:lnTo>
                  <a:pt x="4179539" y="952007"/>
                </a:lnTo>
                <a:lnTo>
                  <a:pt x="0" y="952007"/>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DF1263"/>
        </a:solidFill>
        <a:effectLst/>
      </p:bgPr>
    </p:bg>
    <p:spTree>
      <p:nvGrpSpPr>
        <p:cNvPr id="1" name="Shape 485"/>
        <p:cNvGrpSpPr/>
        <p:nvPr/>
      </p:nvGrpSpPr>
      <p:grpSpPr>
        <a:xfrm>
          <a:off x="0" y="0"/>
          <a:ext cx="0" cy="0"/>
          <a:chOff x="0" y="0"/>
          <a:chExt cx="0" cy="0"/>
        </a:xfrm>
      </p:grpSpPr>
      <p:grpSp>
        <p:nvGrpSpPr>
          <p:cNvPr id="486" name="Google Shape;486;p30"/>
          <p:cNvGrpSpPr/>
          <p:nvPr/>
        </p:nvGrpSpPr>
        <p:grpSpPr>
          <a:xfrm>
            <a:off x="2486716" y="1028700"/>
            <a:ext cx="13279769" cy="1611627"/>
            <a:chOff x="0" y="0"/>
            <a:chExt cx="12548417" cy="1522870"/>
          </a:xfrm>
        </p:grpSpPr>
        <p:sp>
          <p:nvSpPr>
            <p:cNvPr id="487" name="Google Shape;487;p30"/>
            <p:cNvSpPr/>
            <p:nvPr/>
          </p:nvSpPr>
          <p:spPr>
            <a:xfrm>
              <a:off x="31750" y="31750"/>
              <a:ext cx="12484917" cy="1459370"/>
            </a:xfrm>
            <a:custGeom>
              <a:avLst/>
              <a:gdLst/>
              <a:ahLst/>
              <a:cxnLst/>
              <a:rect l="l" t="t" r="r" b="b"/>
              <a:pathLst>
                <a:path w="12484917" h="1459370" extrusionOk="0">
                  <a:moveTo>
                    <a:pt x="12392207" y="1459370"/>
                  </a:moveTo>
                  <a:lnTo>
                    <a:pt x="92710" y="1459370"/>
                  </a:lnTo>
                  <a:cubicBezTo>
                    <a:pt x="41910" y="1459370"/>
                    <a:pt x="0" y="1417460"/>
                    <a:pt x="0" y="1366660"/>
                  </a:cubicBezTo>
                  <a:lnTo>
                    <a:pt x="0" y="92710"/>
                  </a:lnTo>
                  <a:cubicBezTo>
                    <a:pt x="0" y="41910"/>
                    <a:pt x="41910" y="0"/>
                    <a:pt x="92710" y="0"/>
                  </a:cubicBezTo>
                  <a:lnTo>
                    <a:pt x="12390937" y="0"/>
                  </a:lnTo>
                  <a:cubicBezTo>
                    <a:pt x="12441737" y="0"/>
                    <a:pt x="12483647" y="41910"/>
                    <a:pt x="12483647" y="92710"/>
                  </a:cubicBezTo>
                  <a:lnTo>
                    <a:pt x="12483647" y="1365390"/>
                  </a:lnTo>
                  <a:cubicBezTo>
                    <a:pt x="12484917" y="1417460"/>
                    <a:pt x="12443007" y="1459370"/>
                    <a:pt x="12392207" y="1459370"/>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88" name="Google Shape;488;p30"/>
            <p:cNvSpPr/>
            <p:nvPr/>
          </p:nvSpPr>
          <p:spPr>
            <a:xfrm>
              <a:off x="0" y="0"/>
              <a:ext cx="12548417" cy="1522870"/>
            </a:xfrm>
            <a:custGeom>
              <a:avLst/>
              <a:gdLst/>
              <a:ahLst/>
              <a:cxnLst/>
              <a:rect l="l" t="t" r="r" b="b"/>
              <a:pathLst>
                <a:path w="12548417" h="1522870" extrusionOk="0">
                  <a:moveTo>
                    <a:pt x="12423957" y="59690"/>
                  </a:moveTo>
                  <a:cubicBezTo>
                    <a:pt x="12459517" y="59690"/>
                    <a:pt x="12488727" y="88900"/>
                    <a:pt x="12488727" y="124460"/>
                  </a:cubicBezTo>
                  <a:lnTo>
                    <a:pt x="12488727" y="1398410"/>
                  </a:lnTo>
                  <a:cubicBezTo>
                    <a:pt x="12488727" y="1433970"/>
                    <a:pt x="12459517" y="1463180"/>
                    <a:pt x="12423957" y="1463180"/>
                  </a:cubicBezTo>
                  <a:lnTo>
                    <a:pt x="124460" y="1463180"/>
                  </a:lnTo>
                  <a:cubicBezTo>
                    <a:pt x="88900" y="1463180"/>
                    <a:pt x="59690" y="1433970"/>
                    <a:pt x="59690" y="1398410"/>
                  </a:cubicBezTo>
                  <a:lnTo>
                    <a:pt x="59690" y="124460"/>
                  </a:lnTo>
                  <a:cubicBezTo>
                    <a:pt x="59690" y="88900"/>
                    <a:pt x="88900" y="59690"/>
                    <a:pt x="124460" y="59690"/>
                  </a:cubicBezTo>
                  <a:lnTo>
                    <a:pt x="12423957" y="59690"/>
                  </a:lnTo>
                  <a:moveTo>
                    <a:pt x="12423957" y="0"/>
                  </a:moveTo>
                  <a:lnTo>
                    <a:pt x="124460" y="0"/>
                  </a:lnTo>
                  <a:cubicBezTo>
                    <a:pt x="55880" y="0"/>
                    <a:pt x="0" y="55880"/>
                    <a:pt x="0" y="124460"/>
                  </a:cubicBezTo>
                  <a:lnTo>
                    <a:pt x="0" y="1398410"/>
                  </a:lnTo>
                  <a:cubicBezTo>
                    <a:pt x="0" y="1466990"/>
                    <a:pt x="55880" y="1522870"/>
                    <a:pt x="124460" y="1522870"/>
                  </a:cubicBezTo>
                  <a:lnTo>
                    <a:pt x="12423957" y="1522870"/>
                  </a:lnTo>
                  <a:cubicBezTo>
                    <a:pt x="12492537" y="1522870"/>
                    <a:pt x="12548417" y="1466990"/>
                    <a:pt x="12548417" y="1398410"/>
                  </a:cubicBezTo>
                  <a:lnTo>
                    <a:pt x="12548417" y="124460"/>
                  </a:lnTo>
                  <a:cubicBezTo>
                    <a:pt x="12548417" y="55880"/>
                    <a:pt x="12492537" y="0"/>
                    <a:pt x="12423957" y="0"/>
                  </a:cubicBezTo>
                  <a:close/>
                </a:path>
              </a:pathLst>
            </a:custGeom>
            <a:solidFill>
              <a:srgbClr val="14185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489" name="Google Shape;489;p30"/>
          <p:cNvSpPr txBox="1"/>
          <p:nvPr/>
        </p:nvSpPr>
        <p:spPr>
          <a:xfrm>
            <a:off x="1439223" y="3367676"/>
            <a:ext cx="15346236" cy="6619875"/>
          </a:xfrm>
          <a:prstGeom prst="rect">
            <a:avLst/>
          </a:prstGeom>
          <a:noFill/>
          <a:ln>
            <a:noFill/>
          </a:ln>
        </p:spPr>
        <p:txBody>
          <a:bodyPr spcFirstLastPara="1" wrap="square" lIns="0" tIns="0" rIns="0" bIns="0" anchor="t" anchorCtr="0">
            <a:spAutoFit/>
          </a:bodyPr>
          <a:lstStyle/>
          <a:p>
            <a:pPr marL="0" marR="0" lvl="0" indent="0" algn="ctr" rtl="0">
              <a:lnSpc>
                <a:spcPct val="150000"/>
              </a:lnSpc>
              <a:spcBef>
                <a:spcPts val="0"/>
              </a:spcBef>
              <a:spcAft>
                <a:spcPts val="0"/>
              </a:spcAft>
              <a:buNone/>
            </a:pPr>
            <a:r>
              <a:rPr lang="en-US" sz="3500">
                <a:solidFill>
                  <a:srgbClr val="F4F4F4"/>
                </a:solidFill>
                <a:latin typeface="Nunito"/>
                <a:ea typeface="Nunito"/>
                <a:cs typeface="Nunito"/>
                <a:sym typeface="Nunito"/>
              </a:rPr>
              <a:t>Améliorer la parité au sein d'une entreprise favorise un climat inclusif propice à l’engagement des collaborateurs.</a:t>
            </a:r>
            <a:endParaRPr/>
          </a:p>
          <a:p>
            <a:pPr marL="0" marR="0" lvl="0" indent="0" algn="ctr" rtl="0">
              <a:lnSpc>
                <a:spcPct val="150000"/>
              </a:lnSpc>
              <a:spcBef>
                <a:spcPts val="0"/>
              </a:spcBef>
              <a:spcAft>
                <a:spcPts val="0"/>
              </a:spcAft>
              <a:buNone/>
            </a:pPr>
            <a:r>
              <a:rPr lang="en-US" sz="3500">
                <a:solidFill>
                  <a:srgbClr val="F4F4F4"/>
                </a:solidFill>
                <a:latin typeface="Nunito"/>
                <a:ea typeface="Nunito"/>
                <a:cs typeface="Nunito"/>
                <a:sym typeface="Nunito"/>
              </a:rPr>
              <a:t>Selon une étude américaine*, l’intelligence collective d’un groupe augmente avec la proportion de femmes. </a:t>
            </a:r>
            <a:endParaRPr/>
          </a:p>
          <a:p>
            <a:pPr marL="0" marR="0" lvl="0" indent="0" algn="ctr" rtl="0">
              <a:lnSpc>
                <a:spcPct val="150000"/>
              </a:lnSpc>
              <a:spcBef>
                <a:spcPts val="0"/>
              </a:spcBef>
              <a:spcAft>
                <a:spcPts val="0"/>
              </a:spcAft>
              <a:buNone/>
            </a:pPr>
            <a:endParaRPr sz="3500">
              <a:solidFill>
                <a:srgbClr val="F4F4F4"/>
              </a:solidFill>
              <a:latin typeface="Nunito"/>
              <a:ea typeface="Nunito"/>
              <a:cs typeface="Nunito"/>
              <a:sym typeface="Nunito"/>
            </a:endParaRPr>
          </a:p>
          <a:p>
            <a:pPr marL="0" marR="0" lvl="0" indent="0" algn="ctr" rtl="0">
              <a:lnSpc>
                <a:spcPct val="150000"/>
              </a:lnSpc>
              <a:spcBef>
                <a:spcPts val="0"/>
              </a:spcBef>
              <a:spcAft>
                <a:spcPts val="0"/>
              </a:spcAft>
              <a:buNone/>
            </a:pPr>
            <a:r>
              <a:rPr lang="en-US" sz="3500">
                <a:solidFill>
                  <a:srgbClr val="F4F4F4"/>
                </a:solidFill>
                <a:latin typeface="Nunito"/>
                <a:ea typeface="Nunito"/>
                <a:cs typeface="Nunito"/>
                <a:sym typeface="Nunito"/>
              </a:rPr>
              <a:t>Comme en sport, la résolution de problèmes dépend avant tout de la capacité à s’écouter les uns les autres et à construire ensemble. Culturellement, les femmes disposent en moyenne d’une sensibilité sociale plus élevée que les hommes.</a:t>
            </a:r>
            <a:endParaRPr/>
          </a:p>
          <a:p>
            <a:pPr marL="0" marR="0" lvl="0" indent="0" algn="ctr" rtl="0">
              <a:lnSpc>
                <a:spcPct val="149971"/>
              </a:lnSpc>
              <a:spcBef>
                <a:spcPts val="0"/>
              </a:spcBef>
              <a:spcAft>
                <a:spcPts val="0"/>
              </a:spcAft>
              <a:buNone/>
            </a:pPr>
            <a:endParaRPr sz="3500">
              <a:solidFill>
                <a:srgbClr val="F4F4F4"/>
              </a:solidFill>
              <a:latin typeface="Nunito"/>
              <a:ea typeface="Nunito"/>
              <a:cs typeface="Nunito"/>
              <a:sym typeface="Nunito"/>
            </a:endParaRPr>
          </a:p>
        </p:txBody>
      </p:sp>
      <p:sp>
        <p:nvSpPr>
          <p:cNvPr id="490" name="Google Shape;490;p30"/>
          <p:cNvSpPr txBox="1"/>
          <p:nvPr/>
        </p:nvSpPr>
        <p:spPr>
          <a:xfrm>
            <a:off x="1221439" y="1408592"/>
            <a:ext cx="15845122" cy="870893"/>
          </a:xfrm>
          <a:prstGeom prst="rect">
            <a:avLst/>
          </a:prstGeom>
          <a:noFill/>
          <a:ln>
            <a:noFill/>
          </a:ln>
        </p:spPr>
        <p:txBody>
          <a:bodyPr spcFirstLastPara="1" wrap="square" lIns="0" tIns="0" rIns="0" bIns="0" anchor="t" anchorCtr="0">
            <a:spAutoFit/>
          </a:bodyPr>
          <a:lstStyle/>
          <a:p>
            <a:pPr marL="0" marR="0" lvl="0" indent="0" algn="ctr" rtl="0">
              <a:lnSpc>
                <a:spcPct val="114990"/>
              </a:lnSpc>
              <a:spcBef>
                <a:spcPts val="0"/>
              </a:spcBef>
              <a:spcAft>
                <a:spcPts val="0"/>
              </a:spcAft>
              <a:buNone/>
            </a:pPr>
            <a:r>
              <a:rPr lang="en-US" sz="5877" b="1">
                <a:solidFill>
                  <a:srgbClr val="2C1E4D"/>
                </a:solidFill>
                <a:latin typeface="Arial"/>
                <a:ea typeface="Arial"/>
                <a:cs typeface="Arial"/>
                <a:sym typeface="Arial"/>
              </a:rPr>
              <a:t>C'est un vecteur de performance !</a:t>
            </a:r>
            <a:endParaRPr/>
          </a:p>
        </p:txBody>
      </p:sp>
      <p:sp>
        <p:nvSpPr>
          <p:cNvPr id="491" name="Google Shape;491;p30"/>
          <p:cNvSpPr txBox="1"/>
          <p:nvPr/>
        </p:nvSpPr>
        <p:spPr>
          <a:xfrm>
            <a:off x="14486789" y="9726568"/>
            <a:ext cx="2892177" cy="260983"/>
          </a:xfrm>
          <a:prstGeom prst="rect">
            <a:avLst/>
          </a:prstGeom>
          <a:noFill/>
          <a:ln>
            <a:noFill/>
          </a:ln>
        </p:spPr>
        <p:txBody>
          <a:bodyPr spcFirstLastPara="1" wrap="square" lIns="0" tIns="0" rIns="0" bIns="0" anchor="t" anchorCtr="0">
            <a:spAutoFit/>
          </a:bodyPr>
          <a:lstStyle/>
          <a:p>
            <a:pPr marL="0" marR="0" lvl="0" indent="0" algn="ctr" rtl="0">
              <a:lnSpc>
                <a:spcPct val="150000"/>
              </a:lnSpc>
              <a:spcBef>
                <a:spcPts val="0"/>
              </a:spcBef>
              <a:spcAft>
                <a:spcPts val="0"/>
              </a:spcAft>
              <a:buNone/>
            </a:pPr>
            <a:r>
              <a:rPr lang="en-US" sz="1400" i="1">
                <a:solidFill>
                  <a:srgbClr val="F4F4F4"/>
                </a:solidFill>
                <a:latin typeface="Crimson Pro"/>
                <a:ea typeface="Crimson Pro"/>
                <a:cs typeface="Crimson Pro"/>
                <a:sym typeface="Crimson Pro"/>
              </a:rPr>
              <a:t>*</a:t>
            </a:r>
            <a:r>
              <a:rPr lang="en-US" sz="1400" i="1" u="none" strike="noStrike">
                <a:solidFill>
                  <a:srgbClr val="F4F4F4"/>
                </a:solidFill>
                <a:latin typeface="Crimson Pro"/>
                <a:ea typeface="Crimson Pro"/>
                <a:cs typeface="Crimson Pro"/>
                <a:sym typeface="Crimson Pro"/>
              </a:rPr>
              <a:t>McKinsey " Diversity Wins ", 19 mai 2020</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495"/>
        <p:cNvGrpSpPr/>
        <p:nvPr/>
      </p:nvGrpSpPr>
      <p:grpSpPr>
        <a:xfrm>
          <a:off x="0" y="0"/>
          <a:ext cx="0" cy="0"/>
          <a:chOff x="0" y="0"/>
          <a:chExt cx="0" cy="0"/>
        </a:xfrm>
      </p:grpSpPr>
      <p:sp>
        <p:nvSpPr>
          <p:cNvPr id="496" name="Google Shape;496;p31"/>
          <p:cNvSpPr txBox="1"/>
          <p:nvPr/>
        </p:nvSpPr>
        <p:spPr>
          <a:xfrm>
            <a:off x="4740052" y="3752328"/>
            <a:ext cx="9143112" cy="1543012"/>
          </a:xfrm>
          <a:prstGeom prst="rect">
            <a:avLst/>
          </a:prstGeom>
          <a:noFill/>
          <a:ln>
            <a:noFill/>
          </a:ln>
        </p:spPr>
        <p:txBody>
          <a:bodyPr spcFirstLastPara="1" wrap="square" lIns="0" tIns="0" rIns="0" bIns="0" anchor="t" anchorCtr="0">
            <a:spAutoFit/>
          </a:bodyPr>
          <a:lstStyle/>
          <a:p>
            <a:pPr marL="0" marR="0" lvl="0" indent="0" algn="ctr" rtl="0">
              <a:lnSpc>
                <a:spcPct val="120001"/>
              </a:lnSpc>
              <a:spcBef>
                <a:spcPts val="0"/>
              </a:spcBef>
              <a:spcAft>
                <a:spcPts val="0"/>
              </a:spcAft>
              <a:buNone/>
            </a:pPr>
            <a:r>
              <a:rPr lang="en-US" sz="10099">
                <a:solidFill>
                  <a:srgbClr val="FFFFFF"/>
                </a:solidFill>
                <a:latin typeface="Arial"/>
                <a:ea typeface="Arial"/>
                <a:cs typeface="Arial"/>
                <a:sym typeface="Arial"/>
              </a:rPr>
              <a:t>VIDÉOTHÈQUE</a:t>
            </a:r>
            <a:endParaRPr/>
          </a:p>
        </p:txBody>
      </p:sp>
      <p:sp>
        <p:nvSpPr>
          <p:cNvPr id="497" name="Google Shape;497;p31"/>
          <p:cNvSpPr/>
          <p:nvPr/>
        </p:nvSpPr>
        <p:spPr>
          <a:xfrm>
            <a:off x="15793894" y="8189451"/>
            <a:ext cx="1465406" cy="1465406"/>
          </a:xfrm>
          <a:custGeom>
            <a:avLst/>
            <a:gdLst/>
            <a:ahLst/>
            <a:cxnLst/>
            <a:rect l="l" t="t" r="r" b="b"/>
            <a:pathLst>
              <a:path w="1465406" h="1465406" extrusionOk="0">
                <a:moveTo>
                  <a:pt x="0" y="0"/>
                </a:moveTo>
                <a:lnTo>
                  <a:pt x="1465406" y="0"/>
                </a:lnTo>
                <a:lnTo>
                  <a:pt x="1465406" y="1465407"/>
                </a:lnTo>
                <a:lnTo>
                  <a:pt x="0" y="1465407"/>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8" name="Google Shape;498;p31"/>
          <p:cNvSpPr/>
          <p:nvPr/>
        </p:nvSpPr>
        <p:spPr>
          <a:xfrm>
            <a:off x="14669264" y="1028700"/>
            <a:ext cx="2590036" cy="589953"/>
          </a:xfrm>
          <a:custGeom>
            <a:avLst/>
            <a:gdLst/>
            <a:ahLst/>
            <a:cxnLst/>
            <a:rect l="l" t="t" r="r" b="b"/>
            <a:pathLst>
              <a:path w="2590036" h="589953" extrusionOk="0">
                <a:moveTo>
                  <a:pt x="0" y="0"/>
                </a:moveTo>
                <a:lnTo>
                  <a:pt x="2590036" y="0"/>
                </a:lnTo>
                <a:lnTo>
                  <a:pt x="2590036" y="589953"/>
                </a:lnTo>
                <a:lnTo>
                  <a:pt x="0" y="589953"/>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cxnSp>
        <p:nvCxnSpPr>
          <p:cNvPr id="499" name="Google Shape;499;p31"/>
          <p:cNvCxnSpPr/>
          <p:nvPr/>
        </p:nvCxnSpPr>
        <p:spPr>
          <a:xfrm>
            <a:off x="5412170" y="5295340"/>
            <a:ext cx="7798877" cy="0"/>
          </a:xfrm>
          <a:prstGeom prst="straightConnector1">
            <a:avLst/>
          </a:prstGeom>
          <a:noFill/>
          <a:ln w="295275" cap="rnd" cmpd="sng">
            <a:solidFill>
              <a:srgbClr val="E9006A"/>
            </a:solidFill>
            <a:prstDash val="solid"/>
            <a:round/>
            <a:headEnd type="none" w="sm" len="sm"/>
            <a:tailEnd type="none" w="sm" len="sm"/>
          </a:ln>
        </p:spPr>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503"/>
        <p:cNvGrpSpPr/>
        <p:nvPr/>
      </p:nvGrpSpPr>
      <p:grpSpPr>
        <a:xfrm>
          <a:off x="0" y="0"/>
          <a:ext cx="0" cy="0"/>
          <a:chOff x="0" y="0"/>
          <a:chExt cx="0" cy="0"/>
        </a:xfrm>
      </p:grpSpPr>
      <p:sp>
        <p:nvSpPr>
          <p:cNvPr id="504" name="Google Shape;504;p32"/>
          <p:cNvSpPr txBox="1"/>
          <p:nvPr/>
        </p:nvSpPr>
        <p:spPr>
          <a:xfrm>
            <a:off x="4223737" y="4270528"/>
            <a:ext cx="10808744" cy="2488895"/>
          </a:xfrm>
          <a:prstGeom prst="rect">
            <a:avLst/>
          </a:prstGeom>
          <a:noFill/>
          <a:ln>
            <a:noFill/>
          </a:ln>
        </p:spPr>
        <p:txBody>
          <a:bodyPr spcFirstLastPara="1" wrap="square" lIns="0" tIns="0" rIns="0" bIns="0" anchor="t" anchorCtr="0">
            <a:spAutoFit/>
          </a:bodyPr>
          <a:lstStyle/>
          <a:p>
            <a:pPr marL="0" marR="0" lvl="0" indent="0" algn="l" rtl="0">
              <a:lnSpc>
                <a:spcPct val="139983"/>
              </a:lnSpc>
              <a:spcBef>
                <a:spcPts val="0"/>
              </a:spcBef>
              <a:spcAft>
                <a:spcPts val="0"/>
              </a:spcAft>
              <a:buNone/>
            </a:pPr>
            <a:r>
              <a:rPr lang="en-US" sz="4762">
                <a:solidFill>
                  <a:srgbClr val="FFFFFF"/>
                </a:solidFill>
                <a:latin typeface="Oswald"/>
                <a:ea typeface="Oswald"/>
                <a:cs typeface="Oswald"/>
                <a:sym typeface="Oswald"/>
              </a:rPr>
              <a:t>Insérez les vidéos ou les liens des vidéos sélectionnées directement ici pour pouvoir y accéder rapidement.</a:t>
            </a:r>
            <a:endParaRPr/>
          </a:p>
        </p:txBody>
      </p:sp>
      <p:sp>
        <p:nvSpPr>
          <p:cNvPr id="505" name="Google Shape;505;p32"/>
          <p:cNvSpPr/>
          <p:nvPr/>
        </p:nvSpPr>
        <p:spPr>
          <a:xfrm>
            <a:off x="16230777" y="9523910"/>
            <a:ext cx="1589833" cy="362129"/>
          </a:xfrm>
          <a:custGeom>
            <a:avLst/>
            <a:gdLst/>
            <a:ahLst/>
            <a:cxnLst/>
            <a:rect l="l" t="t" r="r" b="b"/>
            <a:pathLst>
              <a:path w="1589833" h="362129" extrusionOk="0">
                <a:moveTo>
                  <a:pt x="0" y="0"/>
                </a:moveTo>
                <a:lnTo>
                  <a:pt x="1589833" y="0"/>
                </a:lnTo>
                <a:lnTo>
                  <a:pt x="1589833" y="362129"/>
                </a:lnTo>
                <a:lnTo>
                  <a:pt x="0" y="362129"/>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509"/>
        <p:cNvGrpSpPr/>
        <p:nvPr/>
      </p:nvGrpSpPr>
      <p:grpSpPr>
        <a:xfrm>
          <a:off x="0" y="0"/>
          <a:ext cx="0" cy="0"/>
          <a:chOff x="0" y="0"/>
          <a:chExt cx="0" cy="0"/>
        </a:xfrm>
      </p:grpSpPr>
      <p:sp>
        <p:nvSpPr>
          <p:cNvPr id="510" name="Google Shape;510;p33"/>
          <p:cNvSpPr txBox="1"/>
          <p:nvPr/>
        </p:nvSpPr>
        <p:spPr>
          <a:xfrm>
            <a:off x="1028700" y="1019175"/>
            <a:ext cx="15996993" cy="800100"/>
          </a:xfrm>
          <a:prstGeom prst="rect">
            <a:avLst/>
          </a:prstGeom>
          <a:noFill/>
          <a:ln>
            <a:noFill/>
          </a:ln>
        </p:spPr>
        <p:txBody>
          <a:bodyPr spcFirstLastPara="1" wrap="square" lIns="0" tIns="0" rIns="0" bIns="0" anchor="t" anchorCtr="0">
            <a:spAutoFit/>
          </a:bodyPr>
          <a:lstStyle/>
          <a:p>
            <a:pPr marL="0" marR="0" lvl="0" indent="0" algn="l" rtl="0">
              <a:lnSpc>
                <a:spcPct val="120007"/>
              </a:lnSpc>
              <a:spcBef>
                <a:spcPts val="0"/>
              </a:spcBef>
              <a:spcAft>
                <a:spcPts val="0"/>
              </a:spcAft>
              <a:buNone/>
            </a:pPr>
            <a:r>
              <a:rPr lang="en-US" sz="5248">
                <a:solidFill>
                  <a:srgbClr val="DE0267"/>
                </a:solidFill>
                <a:latin typeface="Arial"/>
                <a:ea typeface="Arial"/>
                <a:cs typeface="Arial"/>
                <a:sym typeface="Arial"/>
              </a:rPr>
              <a:t>POUR TOUS :</a:t>
            </a:r>
            <a:endParaRPr/>
          </a:p>
        </p:txBody>
      </p:sp>
      <p:sp>
        <p:nvSpPr>
          <p:cNvPr id="511" name="Google Shape;511;p33"/>
          <p:cNvSpPr/>
          <p:nvPr/>
        </p:nvSpPr>
        <p:spPr>
          <a:xfrm>
            <a:off x="16230777" y="9523910"/>
            <a:ext cx="1589833" cy="362129"/>
          </a:xfrm>
          <a:custGeom>
            <a:avLst/>
            <a:gdLst/>
            <a:ahLst/>
            <a:cxnLst/>
            <a:rect l="l" t="t" r="r" b="b"/>
            <a:pathLst>
              <a:path w="1589833" h="362129" extrusionOk="0">
                <a:moveTo>
                  <a:pt x="0" y="0"/>
                </a:moveTo>
                <a:lnTo>
                  <a:pt x="1589833" y="0"/>
                </a:lnTo>
                <a:lnTo>
                  <a:pt x="1589833" y="362129"/>
                </a:lnTo>
                <a:lnTo>
                  <a:pt x="0" y="362129"/>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2" name="Google Shape;512;p33"/>
          <p:cNvSpPr txBox="1"/>
          <p:nvPr/>
        </p:nvSpPr>
        <p:spPr>
          <a:xfrm>
            <a:off x="1028700" y="3555818"/>
            <a:ext cx="13937308" cy="2838450"/>
          </a:xfrm>
          <a:prstGeom prst="rect">
            <a:avLst/>
          </a:prstGeom>
          <a:noFill/>
          <a:ln>
            <a:noFill/>
          </a:ln>
        </p:spPr>
        <p:txBody>
          <a:bodyPr spcFirstLastPara="1" wrap="square" lIns="0" tIns="0" rIns="0" bIns="0" anchor="t" anchorCtr="0">
            <a:spAutoFit/>
          </a:bodyPr>
          <a:lstStyle/>
          <a:p>
            <a:pPr marL="0" marR="0" lvl="0" indent="0" algn="l" rtl="0">
              <a:lnSpc>
                <a:spcPct val="120003"/>
              </a:lnSpc>
              <a:spcBef>
                <a:spcPts val="0"/>
              </a:spcBef>
              <a:spcAft>
                <a:spcPts val="0"/>
              </a:spcAft>
              <a:buNone/>
            </a:pPr>
            <a:r>
              <a:rPr lang="en-US" sz="6189">
                <a:solidFill>
                  <a:srgbClr val="FFFFFF"/>
                </a:solidFill>
                <a:latin typeface="Arial"/>
                <a:ea typeface="Arial"/>
                <a:cs typeface="Arial"/>
                <a:sym typeface="Arial"/>
              </a:rPr>
              <a:t>SELON VOUS, QUELS SONT LES FREINS À L’</a:t>
            </a:r>
            <a:r>
              <a:rPr lang="en-US" sz="6189" b="1" u="none" strike="noStrike">
                <a:solidFill>
                  <a:srgbClr val="FFFFFF"/>
                </a:solidFill>
                <a:latin typeface="Arial"/>
                <a:ea typeface="Arial"/>
                <a:cs typeface="Arial"/>
                <a:sym typeface="Arial"/>
              </a:rPr>
              <a:t>ÉGALITÉ DANS LES CHOIX D’ORIENTATION ?</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16"/>
        <p:cNvGrpSpPr/>
        <p:nvPr/>
      </p:nvGrpSpPr>
      <p:grpSpPr>
        <a:xfrm>
          <a:off x="0" y="0"/>
          <a:ext cx="0" cy="0"/>
          <a:chOff x="0" y="0"/>
          <a:chExt cx="0" cy="0"/>
        </a:xfrm>
      </p:grpSpPr>
      <p:sp>
        <p:nvSpPr>
          <p:cNvPr id="517" name="Google Shape;517;p34"/>
          <p:cNvSpPr/>
          <p:nvPr/>
        </p:nvSpPr>
        <p:spPr>
          <a:xfrm>
            <a:off x="0" y="0"/>
            <a:ext cx="18288000" cy="10287000"/>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blip>
            <a:stretch>
              <a:fillRect t="-9258" b="-9257"/>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8" name="Google Shape;518;p34"/>
          <p:cNvSpPr/>
          <p:nvPr/>
        </p:nvSpPr>
        <p:spPr>
          <a:xfrm>
            <a:off x="16230777" y="9523910"/>
            <a:ext cx="1589833" cy="362129"/>
          </a:xfrm>
          <a:custGeom>
            <a:avLst/>
            <a:gdLst/>
            <a:ahLst/>
            <a:cxnLst/>
            <a:rect l="l" t="t" r="r" b="b"/>
            <a:pathLst>
              <a:path w="1589833" h="362129" extrusionOk="0">
                <a:moveTo>
                  <a:pt x="0" y="0"/>
                </a:moveTo>
                <a:lnTo>
                  <a:pt x="1589833" y="0"/>
                </a:lnTo>
                <a:lnTo>
                  <a:pt x="1589833" y="362129"/>
                </a:lnTo>
                <a:lnTo>
                  <a:pt x="0" y="362129"/>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9" name="Google Shape;519;p34"/>
          <p:cNvSpPr txBox="1"/>
          <p:nvPr/>
        </p:nvSpPr>
        <p:spPr>
          <a:xfrm>
            <a:off x="1028700" y="1269407"/>
            <a:ext cx="13022340" cy="7538637"/>
          </a:xfrm>
          <a:prstGeom prst="rect">
            <a:avLst/>
          </a:prstGeom>
          <a:noFill/>
          <a:ln>
            <a:noFill/>
          </a:ln>
        </p:spPr>
        <p:txBody>
          <a:bodyPr spcFirstLastPara="1" wrap="square" lIns="0" tIns="0" rIns="0" bIns="0" anchor="t" anchorCtr="0">
            <a:spAutoFit/>
          </a:bodyPr>
          <a:lstStyle/>
          <a:p>
            <a:pPr marL="1155419" marR="0" lvl="1" indent="-577710" algn="l" rtl="0">
              <a:lnSpc>
                <a:spcPct val="160007"/>
              </a:lnSpc>
              <a:spcBef>
                <a:spcPts val="0"/>
              </a:spcBef>
              <a:spcAft>
                <a:spcPts val="0"/>
              </a:spcAft>
              <a:buClr>
                <a:srgbClr val="FFFFFF"/>
              </a:buClr>
              <a:buSzPts val="5351"/>
              <a:buFont typeface="Oswald"/>
              <a:buAutoNum type="arabicPeriod"/>
            </a:pPr>
            <a:r>
              <a:rPr lang="en-US" sz="5351" b="0" i="0" u="none" strike="noStrike" cap="none">
                <a:solidFill>
                  <a:srgbClr val="FFFFFF"/>
                </a:solidFill>
                <a:latin typeface="Oswald"/>
                <a:ea typeface="Oswald"/>
                <a:cs typeface="Oswald"/>
                <a:sym typeface="Oswald"/>
              </a:rPr>
              <a:t>Les stéréotypes de genre</a:t>
            </a:r>
            <a:endParaRPr/>
          </a:p>
          <a:p>
            <a:pPr marL="1155419" marR="0" lvl="1" indent="-577710" algn="l" rtl="0">
              <a:lnSpc>
                <a:spcPct val="160007"/>
              </a:lnSpc>
              <a:spcBef>
                <a:spcPts val="0"/>
              </a:spcBef>
              <a:spcAft>
                <a:spcPts val="0"/>
              </a:spcAft>
              <a:buClr>
                <a:srgbClr val="FFFFFF"/>
              </a:buClr>
              <a:buSzPts val="5351"/>
              <a:buFont typeface="Oswald"/>
              <a:buAutoNum type="arabicPeriod"/>
            </a:pPr>
            <a:r>
              <a:rPr lang="en-US" sz="5351" b="0" i="0" u="none" strike="noStrike" cap="none">
                <a:solidFill>
                  <a:srgbClr val="FFFFFF"/>
                </a:solidFill>
                <a:latin typeface="Oswald"/>
                <a:ea typeface="Oswald"/>
                <a:cs typeface="Oswald"/>
                <a:sym typeface="Oswald"/>
              </a:rPr>
              <a:t>Le manque de rôle modèle pour se projeter</a:t>
            </a:r>
            <a:endParaRPr/>
          </a:p>
          <a:p>
            <a:pPr marL="1155419" marR="0" lvl="1" indent="-577710" algn="l" rtl="0">
              <a:lnSpc>
                <a:spcPct val="160007"/>
              </a:lnSpc>
              <a:spcBef>
                <a:spcPts val="0"/>
              </a:spcBef>
              <a:spcAft>
                <a:spcPts val="0"/>
              </a:spcAft>
              <a:buClr>
                <a:srgbClr val="FFFFFF"/>
              </a:buClr>
              <a:buSzPts val="5351"/>
              <a:buFont typeface="Oswald"/>
              <a:buAutoNum type="arabicPeriod"/>
            </a:pPr>
            <a:r>
              <a:rPr lang="en-US" sz="5351" b="0" i="0" u="none" strike="noStrike" cap="none">
                <a:solidFill>
                  <a:srgbClr val="FFFFFF"/>
                </a:solidFill>
                <a:latin typeface="Oswald"/>
                <a:ea typeface="Oswald"/>
                <a:cs typeface="Oswald"/>
                <a:sym typeface="Oswald"/>
              </a:rPr>
              <a:t>L’influence du milieu social</a:t>
            </a:r>
            <a:endParaRPr/>
          </a:p>
          <a:p>
            <a:pPr marL="1155419" marR="0" lvl="1" indent="-577710" algn="l" rtl="0">
              <a:lnSpc>
                <a:spcPct val="160007"/>
              </a:lnSpc>
              <a:spcBef>
                <a:spcPts val="0"/>
              </a:spcBef>
              <a:spcAft>
                <a:spcPts val="0"/>
              </a:spcAft>
              <a:buClr>
                <a:srgbClr val="FFFFFF"/>
              </a:buClr>
              <a:buSzPts val="5351"/>
              <a:buFont typeface="Oswald"/>
              <a:buAutoNum type="arabicPeriod"/>
            </a:pPr>
            <a:r>
              <a:rPr lang="en-US" sz="5351" b="0" i="0" u="none" strike="noStrike" cap="none">
                <a:solidFill>
                  <a:srgbClr val="FFFFFF"/>
                </a:solidFill>
                <a:latin typeface="Oswald"/>
                <a:ea typeface="Oswald"/>
                <a:cs typeface="Oswald"/>
                <a:sym typeface="Oswald"/>
              </a:rPr>
              <a:t>Les proches et la famille</a:t>
            </a:r>
            <a:endParaRPr/>
          </a:p>
          <a:p>
            <a:pPr marL="1155419" marR="0" lvl="1" indent="-577710" algn="l" rtl="0">
              <a:lnSpc>
                <a:spcPct val="160007"/>
              </a:lnSpc>
              <a:spcBef>
                <a:spcPts val="0"/>
              </a:spcBef>
              <a:spcAft>
                <a:spcPts val="0"/>
              </a:spcAft>
              <a:buClr>
                <a:srgbClr val="FFFFFF"/>
              </a:buClr>
              <a:buSzPts val="5351"/>
              <a:buFont typeface="Oswald"/>
              <a:buAutoNum type="arabicPeriod"/>
            </a:pPr>
            <a:r>
              <a:rPr lang="en-US" sz="5351" b="0" i="0" u="none" strike="noStrike" cap="none">
                <a:solidFill>
                  <a:srgbClr val="FFFFFF"/>
                </a:solidFill>
                <a:latin typeface="Oswald"/>
                <a:ea typeface="Oswald"/>
                <a:cs typeface="Oswald"/>
                <a:sym typeface="Oswald"/>
              </a:rPr>
              <a:t>L'influence des professeurs </a:t>
            </a:r>
            <a:endParaRPr/>
          </a:p>
          <a:p>
            <a:pPr marL="1155419" marR="0" lvl="1" indent="-577710" algn="l" rtl="0">
              <a:lnSpc>
                <a:spcPct val="160007"/>
              </a:lnSpc>
              <a:spcBef>
                <a:spcPts val="0"/>
              </a:spcBef>
              <a:spcAft>
                <a:spcPts val="0"/>
              </a:spcAft>
              <a:buClr>
                <a:srgbClr val="FFFFFF"/>
              </a:buClr>
              <a:buSzPts val="5351"/>
              <a:buFont typeface="Oswald"/>
              <a:buAutoNum type="arabicPeriod"/>
            </a:pPr>
            <a:r>
              <a:rPr lang="en-US" sz="5351" b="0" i="0" u="none" strike="noStrike" cap="none">
                <a:solidFill>
                  <a:srgbClr val="FFFFFF"/>
                </a:solidFill>
                <a:latin typeface="Oswald"/>
                <a:ea typeface="Oswald"/>
                <a:cs typeface="Oswald"/>
                <a:sym typeface="Oswald"/>
              </a:rPr>
              <a:t>Le regard des autres </a:t>
            </a:r>
            <a:endParaRPr/>
          </a:p>
          <a:p>
            <a:pPr marL="1155419" marR="0" lvl="1" indent="-577710" algn="l" rtl="0">
              <a:lnSpc>
                <a:spcPct val="160007"/>
              </a:lnSpc>
              <a:spcBef>
                <a:spcPts val="0"/>
              </a:spcBef>
              <a:spcAft>
                <a:spcPts val="0"/>
              </a:spcAft>
              <a:buClr>
                <a:srgbClr val="FFFFFF"/>
              </a:buClr>
              <a:buSzPts val="5351"/>
              <a:buFont typeface="Oswald"/>
              <a:buAutoNum type="arabicPeriod"/>
            </a:pPr>
            <a:r>
              <a:rPr lang="en-US" sz="5351" b="0" i="0" u="none" strike="noStrike" cap="none">
                <a:solidFill>
                  <a:srgbClr val="FFFFFF"/>
                </a:solidFill>
                <a:latin typeface="Oswald"/>
                <a:ea typeface="Oswald"/>
                <a:cs typeface="Oswald"/>
                <a:sym typeface="Oswald"/>
              </a:rPr>
              <a:t>La peur de l'échec </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523"/>
        <p:cNvGrpSpPr/>
        <p:nvPr/>
      </p:nvGrpSpPr>
      <p:grpSpPr>
        <a:xfrm>
          <a:off x="0" y="0"/>
          <a:ext cx="0" cy="0"/>
          <a:chOff x="0" y="0"/>
          <a:chExt cx="0" cy="0"/>
        </a:xfrm>
      </p:grpSpPr>
      <p:sp>
        <p:nvSpPr>
          <p:cNvPr id="524" name="Google Shape;524;p35"/>
          <p:cNvSpPr txBox="1"/>
          <p:nvPr/>
        </p:nvSpPr>
        <p:spPr>
          <a:xfrm>
            <a:off x="1028700" y="1019175"/>
            <a:ext cx="15996993" cy="800100"/>
          </a:xfrm>
          <a:prstGeom prst="rect">
            <a:avLst/>
          </a:prstGeom>
          <a:noFill/>
          <a:ln>
            <a:noFill/>
          </a:ln>
        </p:spPr>
        <p:txBody>
          <a:bodyPr spcFirstLastPara="1" wrap="square" lIns="0" tIns="0" rIns="0" bIns="0" anchor="t" anchorCtr="0">
            <a:spAutoFit/>
          </a:bodyPr>
          <a:lstStyle/>
          <a:p>
            <a:pPr marL="0" marR="0" lvl="0" indent="0" algn="l" rtl="0">
              <a:lnSpc>
                <a:spcPct val="120007"/>
              </a:lnSpc>
              <a:spcBef>
                <a:spcPts val="0"/>
              </a:spcBef>
              <a:spcAft>
                <a:spcPts val="0"/>
              </a:spcAft>
              <a:buNone/>
            </a:pPr>
            <a:r>
              <a:rPr lang="en-US" sz="5248">
                <a:solidFill>
                  <a:srgbClr val="DE0267"/>
                </a:solidFill>
                <a:latin typeface="Arial"/>
                <a:ea typeface="Arial"/>
                <a:cs typeface="Arial"/>
                <a:sym typeface="Arial"/>
              </a:rPr>
              <a:t>POUR TOUS :</a:t>
            </a:r>
            <a:endParaRPr/>
          </a:p>
        </p:txBody>
      </p:sp>
      <p:sp>
        <p:nvSpPr>
          <p:cNvPr id="525" name="Google Shape;525;p35"/>
          <p:cNvSpPr/>
          <p:nvPr/>
        </p:nvSpPr>
        <p:spPr>
          <a:xfrm>
            <a:off x="16230777" y="9523910"/>
            <a:ext cx="1589833" cy="362129"/>
          </a:xfrm>
          <a:custGeom>
            <a:avLst/>
            <a:gdLst/>
            <a:ahLst/>
            <a:cxnLst/>
            <a:rect l="l" t="t" r="r" b="b"/>
            <a:pathLst>
              <a:path w="1589833" h="362129" extrusionOk="0">
                <a:moveTo>
                  <a:pt x="0" y="0"/>
                </a:moveTo>
                <a:lnTo>
                  <a:pt x="1589833" y="0"/>
                </a:lnTo>
                <a:lnTo>
                  <a:pt x="1589833" y="362129"/>
                </a:lnTo>
                <a:lnTo>
                  <a:pt x="0" y="362129"/>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6" name="Google Shape;526;p35"/>
          <p:cNvSpPr txBox="1"/>
          <p:nvPr/>
        </p:nvSpPr>
        <p:spPr>
          <a:xfrm>
            <a:off x="1028700" y="3555818"/>
            <a:ext cx="13937308" cy="1895475"/>
          </a:xfrm>
          <a:prstGeom prst="rect">
            <a:avLst/>
          </a:prstGeom>
          <a:noFill/>
          <a:ln>
            <a:noFill/>
          </a:ln>
        </p:spPr>
        <p:txBody>
          <a:bodyPr spcFirstLastPara="1" wrap="square" lIns="0" tIns="0" rIns="0" bIns="0" anchor="t" anchorCtr="0">
            <a:spAutoFit/>
          </a:bodyPr>
          <a:lstStyle/>
          <a:p>
            <a:pPr marL="0" marR="0" lvl="0" indent="0" algn="l" rtl="0">
              <a:lnSpc>
                <a:spcPct val="120003"/>
              </a:lnSpc>
              <a:spcBef>
                <a:spcPts val="0"/>
              </a:spcBef>
              <a:spcAft>
                <a:spcPts val="0"/>
              </a:spcAft>
              <a:buNone/>
            </a:pPr>
            <a:r>
              <a:rPr lang="en-US" sz="6189">
                <a:solidFill>
                  <a:srgbClr val="FFFFFF"/>
                </a:solidFill>
                <a:latin typeface="Arial"/>
                <a:ea typeface="Arial"/>
                <a:cs typeface="Arial"/>
                <a:sym typeface="Arial"/>
              </a:rPr>
              <a:t>UN</a:t>
            </a:r>
            <a:r>
              <a:rPr lang="en-US" sz="6189" b="1" u="none" strike="noStrike">
                <a:solidFill>
                  <a:srgbClr val="FFFFFF"/>
                </a:solidFill>
                <a:latin typeface="Arial"/>
                <a:ea typeface="Arial"/>
                <a:cs typeface="Arial"/>
                <a:sym typeface="Arial"/>
              </a:rPr>
              <a:t> STÉRÉOTYPE, </a:t>
            </a:r>
            <a:endParaRPr/>
          </a:p>
          <a:p>
            <a:pPr marL="0" marR="0" lvl="0" indent="0" algn="l" rtl="0">
              <a:lnSpc>
                <a:spcPct val="120003"/>
              </a:lnSpc>
              <a:spcBef>
                <a:spcPts val="0"/>
              </a:spcBef>
              <a:spcAft>
                <a:spcPts val="0"/>
              </a:spcAft>
              <a:buNone/>
            </a:pPr>
            <a:r>
              <a:rPr lang="en-US" sz="6189" b="1" u="none" strike="noStrike">
                <a:solidFill>
                  <a:srgbClr val="FFFFFF"/>
                </a:solidFill>
                <a:latin typeface="Arial"/>
                <a:ea typeface="Arial"/>
                <a:cs typeface="Arial"/>
                <a:sym typeface="Arial"/>
              </a:rPr>
              <a:t>C’EST QUOI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sp>
        <p:nvSpPr>
          <p:cNvPr id="531" name="Google Shape;531;p36"/>
          <p:cNvSpPr/>
          <p:nvPr/>
        </p:nvSpPr>
        <p:spPr>
          <a:xfrm>
            <a:off x="1028700" y="2312441"/>
            <a:ext cx="2984953" cy="2984941"/>
          </a:xfrm>
          <a:custGeom>
            <a:avLst/>
            <a:gdLst/>
            <a:ahLst/>
            <a:cxnLst/>
            <a:rect l="l" t="t" r="r" b="b"/>
            <a:pathLst>
              <a:path w="6350026" h="6350000" extrusionOk="0">
                <a:moveTo>
                  <a:pt x="0" y="0"/>
                </a:moveTo>
                <a:lnTo>
                  <a:pt x="6350026" y="0"/>
                </a:lnTo>
                <a:lnTo>
                  <a:pt x="6350026" y="6350000"/>
                </a:lnTo>
                <a:lnTo>
                  <a:pt x="0" y="6350000"/>
                </a:lnTo>
                <a:close/>
              </a:path>
            </a:pathLst>
          </a:custGeom>
          <a:blipFill rotWithShape="1">
            <a:blip r:embed="rId3">
              <a:alphaModFix/>
            </a:blip>
            <a:stretch>
              <a:fillRect l="-44015" r="-44014" b="-25277"/>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2" name="Google Shape;532;p36"/>
          <p:cNvSpPr/>
          <p:nvPr/>
        </p:nvSpPr>
        <p:spPr>
          <a:xfrm>
            <a:off x="1028700" y="5655241"/>
            <a:ext cx="2984953" cy="2984941"/>
          </a:xfrm>
          <a:custGeom>
            <a:avLst/>
            <a:gdLst/>
            <a:ahLst/>
            <a:cxnLst/>
            <a:rect l="l" t="t" r="r" b="b"/>
            <a:pathLst>
              <a:path w="6350026" h="6350000" extrusionOk="0">
                <a:moveTo>
                  <a:pt x="0" y="0"/>
                </a:moveTo>
                <a:lnTo>
                  <a:pt x="6350026" y="0"/>
                </a:lnTo>
                <a:lnTo>
                  <a:pt x="6350026" y="6350000"/>
                </a:lnTo>
                <a:lnTo>
                  <a:pt x="0" y="6350000"/>
                </a:lnTo>
                <a:close/>
              </a:path>
            </a:pathLst>
          </a:custGeom>
          <a:blipFill rotWithShape="1">
            <a:blip r:embed="rId4">
              <a:alphaModFix/>
            </a:blip>
            <a:stretch>
              <a:fillRect l="-8850" r="-41240"/>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3" name="Google Shape;533;p36"/>
          <p:cNvSpPr/>
          <p:nvPr/>
        </p:nvSpPr>
        <p:spPr>
          <a:xfrm>
            <a:off x="5381725" y="2312441"/>
            <a:ext cx="2984953" cy="2984941"/>
          </a:xfrm>
          <a:custGeom>
            <a:avLst/>
            <a:gdLst/>
            <a:ahLst/>
            <a:cxnLst/>
            <a:rect l="l" t="t" r="r" b="b"/>
            <a:pathLst>
              <a:path w="6350026" h="6350000" extrusionOk="0">
                <a:moveTo>
                  <a:pt x="0" y="0"/>
                </a:moveTo>
                <a:lnTo>
                  <a:pt x="6350026" y="0"/>
                </a:lnTo>
                <a:lnTo>
                  <a:pt x="6350026" y="6350000"/>
                </a:lnTo>
                <a:lnTo>
                  <a:pt x="0" y="6350000"/>
                </a:lnTo>
                <a:close/>
              </a:path>
            </a:pathLst>
          </a:custGeom>
          <a:blipFill rotWithShape="1">
            <a:blip r:embed="rId5">
              <a:alphaModFix/>
            </a:blip>
            <a:stretch>
              <a:fillRect l="-25045" r="-25045"/>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4" name="Google Shape;534;p36"/>
          <p:cNvSpPr txBox="1"/>
          <p:nvPr/>
        </p:nvSpPr>
        <p:spPr>
          <a:xfrm>
            <a:off x="1028700" y="942975"/>
            <a:ext cx="6964467" cy="680922"/>
          </a:xfrm>
          <a:prstGeom prst="rect">
            <a:avLst/>
          </a:prstGeom>
          <a:noFill/>
          <a:ln>
            <a:noFill/>
          </a:ln>
        </p:spPr>
        <p:txBody>
          <a:bodyPr spcFirstLastPara="1" wrap="square" lIns="0" tIns="0" rIns="0" bIns="0" anchor="t" anchorCtr="0">
            <a:spAutoFit/>
          </a:bodyPr>
          <a:lstStyle/>
          <a:p>
            <a:pPr marL="0" marR="0" lvl="0" indent="0" algn="l" rtl="0">
              <a:lnSpc>
                <a:spcPct val="140015"/>
              </a:lnSpc>
              <a:spcBef>
                <a:spcPts val="0"/>
              </a:spcBef>
              <a:spcAft>
                <a:spcPts val="0"/>
              </a:spcAft>
              <a:buNone/>
            </a:pPr>
            <a:r>
              <a:rPr lang="en-US" sz="3941">
                <a:solidFill>
                  <a:srgbClr val="E9006A"/>
                </a:solidFill>
                <a:latin typeface="Arial"/>
                <a:ea typeface="Arial"/>
                <a:cs typeface="Arial"/>
                <a:sym typeface="Arial"/>
              </a:rPr>
              <a:t>LE STÉRÉOTYPE DE GENRE</a:t>
            </a:r>
            <a:endParaRPr/>
          </a:p>
        </p:txBody>
      </p:sp>
      <p:sp>
        <p:nvSpPr>
          <p:cNvPr id="535" name="Google Shape;535;p36"/>
          <p:cNvSpPr txBox="1"/>
          <p:nvPr/>
        </p:nvSpPr>
        <p:spPr>
          <a:xfrm>
            <a:off x="9431121" y="2461654"/>
            <a:ext cx="8178560" cy="6001162"/>
          </a:xfrm>
          <a:prstGeom prst="rect">
            <a:avLst/>
          </a:prstGeom>
          <a:noFill/>
          <a:ln>
            <a:noFill/>
          </a:ln>
        </p:spPr>
        <p:txBody>
          <a:bodyPr spcFirstLastPara="1" wrap="square" lIns="0" tIns="0" rIns="0" bIns="0" anchor="t" anchorCtr="0">
            <a:spAutoFit/>
          </a:bodyPr>
          <a:lstStyle/>
          <a:p>
            <a:pPr marL="816471" marR="0" lvl="1" indent="-408234" algn="l" rtl="0">
              <a:lnSpc>
                <a:spcPct val="140015"/>
              </a:lnSpc>
              <a:spcBef>
                <a:spcPts val="0"/>
              </a:spcBef>
              <a:spcAft>
                <a:spcPts val="0"/>
              </a:spcAft>
              <a:buClr>
                <a:srgbClr val="141850"/>
              </a:buClr>
              <a:buSzPts val="3781"/>
              <a:buFont typeface="Arial"/>
              <a:buChar char="•"/>
            </a:pPr>
            <a:r>
              <a:rPr lang="en-US" sz="3781" b="0" i="0" u="none" strike="noStrike" cap="none">
                <a:solidFill>
                  <a:srgbClr val="141850"/>
                </a:solidFill>
                <a:latin typeface="Oswald"/>
                <a:ea typeface="Oswald"/>
                <a:cs typeface="Oswald"/>
                <a:sym typeface="Oswald"/>
              </a:rPr>
              <a:t>Les stéréotypes de genre sont des caractéristiques arbitraires (fondées sur des idées préconçues) que l'on attribue à un groupe de personnes en fonction de leur sexe. </a:t>
            </a:r>
            <a:endParaRPr/>
          </a:p>
          <a:p>
            <a:pPr marL="0" marR="0" lvl="0" indent="0" algn="l" rtl="0">
              <a:lnSpc>
                <a:spcPct val="149246"/>
              </a:lnSpc>
              <a:spcBef>
                <a:spcPts val="0"/>
              </a:spcBef>
              <a:spcAft>
                <a:spcPts val="0"/>
              </a:spcAft>
              <a:buNone/>
            </a:pPr>
            <a:endParaRPr sz="3781">
              <a:solidFill>
                <a:srgbClr val="141850"/>
              </a:solidFill>
              <a:latin typeface="Oswald"/>
              <a:ea typeface="Oswald"/>
              <a:cs typeface="Oswald"/>
              <a:sym typeface="Oswald"/>
            </a:endParaRPr>
          </a:p>
          <a:p>
            <a:pPr marL="816471" marR="0" lvl="1" indent="-408234" algn="l" rtl="0">
              <a:lnSpc>
                <a:spcPct val="140015"/>
              </a:lnSpc>
              <a:spcBef>
                <a:spcPts val="0"/>
              </a:spcBef>
              <a:spcAft>
                <a:spcPts val="0"/>
              </a:spcAft>
              <a:buClr>
                <a:srgbClr val="141850"/>
              </a:buClr>
              <a:buSzPts val="3781"/>
              <a:buFont typeface="Arial"/>
              <a:buChar char="•"/>
            </a:pPr>
            <a:r>
              <a:rPr lang="en-US" sz="3781" b="0" i="0" u="none" strike="noStrike" cap="none">
                <a:solidFill>
                  <a:srgbClr val="141850"/>
                </a:solidFill>
                <a:latin typeface="Oswald"/>
                <a:ea typeface="Oswald"/>
                <a:cs typeface="Oswald"/>
                <a:sym typeface="Oswald"/>
              </a:rPr>
              <a:t>Ils ont un impact sur les rôles attribués aux hommes et aux femmes dans la société.</a:t>
            </a:r>
            <a:endParaRPr/>
          </a:p>
        </p:txBody>
      </p:sp>
      <p:sp>
        <p:nvSpPr>
          <p:cNvPr id="536" name="Google Shape;536;p36"/>
          <p:cNvSpPr/>
          <p:nvPr/>
        </p:nvSpPr>
        <p:spPr>
          <a:xfrm>
            <a:off x="5381725" y="5655241"/>
            <a:ext cx="2984953" cy="2984941"/>
          </a:xfrm>
          <a:custGeom>
            <a:avLst/>
            <a:gdLst/>
            <a:ahLst/>
            <a:cxnLst/>
            <a:rect l="l" t="t" r="r" b="b"/>
            <a:pathLst>
              <a:path w="6350026" h="6350000" extrusionOk="0">
                <a:moveTo>
                  <a:pt x="0" y="0"/>
                </a:moveTo>
                <a:lnTo>
                  <a:pt x="6350026" y="0"/>
                </a:lnTo>
                <a:lnTo>
                  <a:pt x="6350026" y="6350000"/>
                </a:lnTo>
                <a:lnTo>
                  <a:pt x="0" y="6350000"/>
                </a:lnTo>
                <a:close/>
              </a:path>
            </a:pathLst>
          </a:custGeom>
          <a:blipFill rotWithShape="1">
            <a:blip r:embed="rId6">
              <a:alphaModFix/>
            </a:blip>
            <a:stretch>
              <a:fillRect l="-34302" r="-16636"/>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7" name="Google Shape;537;p36"/>
          <p:cNvSpPr/>
          <p:nvPr/>
        </p:nvSpPr>
        <p:spPr>
          <a:xfrm>
            <a:off x="16248213" y="9704911"/>
            <a:ext cx="1746482" cy="397810"/>
          </a:xfrm>
          <a:custGeom>
            <a:avLst/>
            <a:gdLst/>
            <a:ahLst/>
            <a:cxnLst/>
            <a:rect l="l" t="t" r="r" b="b"/>
            <a:pathLst>
              <a:path w="1746482" h="397810" extrusionOk="0">
                <a:moveTo>
                  <a:pt x="0" y="0"/>
                </a:moveTo>
                <a:lnTo>
                  <a:pt x="1746482" y="0"/>
                </a:lnTo>
                <a:lnTo>
                  <a:pt x="1746482" y="397810"/>
                </a:lnTo>
                <a:lnTo>
                  <a:pt x="0" y="397810"/>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41"/>
        <p:cNvGrpSpPr/>
        <p:nvPr/>
      </p:nvGrpSpPr>
      <p:grpSpPr>
        <a:xfrm>
          <a:off x="0" y="0"/>
          <a:ext cx="0" cy="0"/>
          <a:chOff x="0" y="0"/>
          <a:chExt cx="0" cy="0"/>
        </a:xfrm>
      </p:grpSpPr>
      <p:sp>
        <p:nvSpPr>
          <p:cNvPr id="542" name="Google Shape;542;p37"/>
          <p:cNvSpPr/>
          <p:nvPr/>
        </p:nvSpPr>
        <p:spPr>
          <a:xfrm>
            <a:off x="778005" y="5248098"/>
            <a:ext cx="7040921" cy="3440810"/>
          </a:xfrm>
          <a:custGeom>
            <a:avLst/>
            <a:gdLst/>
            <a:ahLst/>
            <a:cxnLst/>
            <a:rect l="l" t="t" r="r" b="b"/>
            <a:pathLst>
              <a:path w="7040921" h="3440810" extrusionOk="0">
                <a:moveTo>
                  <a:pt x="0" y="0"/>
                </a:moveTo>
                <a:lnTo>
                  <a:pt x="7040922" y="0"/>
                </a:lnTo>
                <a:lnTo>
                  <a:pt x="7040922" y="3440810"/>
                </a:lnTo>
                <a:lnTo>
                  <a:pt x="0" y="3440810"/>
                </a:lnTo>
                <a:lnTo>
                  <a:pt x="0" y="0"/>
                </a:lnTo>
                <a:close/>
              </a:path>
            </a:pathLst>
          </a:custGeom>
          <a:blipFill rotWithShape="1">
            <a:blip r:embed="rId3">
              <a:alphaModFix/>
            </a:blip>
            <a:stretch>
              <a:fillRect l="-6077" t="-22207"/>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3" name="Google Shape;543;p37"/>
          <p:cNvSpPr/>
          <p:nvPr/>
        </p:nvSpPr>
        <p:spPr>
          <a:xfrm>
            <a:off x="9084347" y="5196567"/>
            <a:ext cx="8465252" cy="3542634"/>
          </a:xfrm>
          <a:custGeom>
            <a:avLst/>
            <a:gdLst/>
            <a:ahLst/>
            <a:cxnLst/>
            <a:rect l="l" t="t" r="r" b="b"/>
            <a:pathLst>
              <a:path w="8465252" h="3542634" extrusionOk="0">
                <a:moveTo>
                  <a:pt x="0" y="0"/>
                </a:moveTo>
                <a:lnTo>
                  <a:pt x="8465252" y="0"/>
                </a:lnTo>
                <a:lnTo>
                  <a:pt x="8465252" y="3542634"/>
                </a:lnTo>
                <a:lnTo>
                  <a:pt x="0" y="3542634"/>
                </a:lnTo>
                <a:lnTo>
                  <a:pt x="0" y="0"/>
                </a:lnTo>
                <a:close/>
              </a:path>
            </a:pathLst>
          </a:custGeom>
          <a:blipFill rotWithShape="1">
            <a:blip r:embed="rId4">
              <a:alphaModFix/>
            </a:blip>
            <a:stretch>
              <a:fillRect l="-8235" t="-18908" r="-5032"/>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4" name="Google Shape;544;p37"/>
          <p:cNvSpPr/>
          <p:nvPr/>
        </p:nvSpPr>
        <p:spPr>
          <a:xfrm>
            <a:off x="778005" y="9367907"/>
            <a:ext cx="5391010" cy="518131"/>
          </a:xfrm>
          <a:custGeom>
            <a:avLst/>
            <a:gdLst/>
            <a:ahLst/>
            <a:cxnLst/>
            <a:rect l="l" t="t" r="r" b="b"/>
            <a:pathLst>
              <a:path w="5391010" h="518131" extrusionOk="0">
                <a:moveTo>
                  <a:pt x="0" y="0"/>
                </a:moveTo>
                <a:lnTo>
                  <a:pt x="5391010" y="0"/>
                </a:lnTo>
                <a:lnTo>
                  <a:pt x="5391010" y="518132"/>
                </a:lnTo>
                <a:lnTo>
                  <a:pt x="0" y="518132"/>
                </a:lnTo>
                <a:lnTo>
                  <a:pt x="0" y="0"/>
                </a:lnTo>
                <a:close/>
              </a:path>
            </a:pathLst>
          </a:custGeom>
          <a:blipFill rotWithShape="1">
            <a:blip r:embed="rId5">
              <a:alphaModFix/>
            </a:blip>
            <a:stretch>
              <a:fillRect t="-838180" b="-17294"/>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5" name="Google Shape;545;p37"/>
          <p:cNvSpPr txBox="1"/>
          <p:nvPr/>
        </p:nvSpPr>
        <p:spPr>
          <a:xfrm>
            <a:off x="778005" y="4229584"/>
            <a:ext cx="5201429" cy="769836"/>
          </a:xfrm>
          <a:prstGeom prst="rect">
            <a:avLst/>
          </a:prstGeom>
          <a:noFill/>
          <a:ln>
            <a:noFill/>
          </a:ln>
        </p:spPr>
        <p:txBody>
          <a:bodyPr spcFirstLastPara="1" wrap="square" lIns="0" tIns="0" rIns="0" bIns="0" anchor="t" anchorCtr="0">
            <a:spAutoFit/>
          </a:bodyPr>
          <a:lstStyle/>
          <a:p>
            <a:pPr marL="0" marR="0" lvl="0" indent="0" algn="l" rtl="0">
              <a:lnSpc>
                <a:spcPct val="145006"/>
              </a:lnSpc>
              <a:spcBef>
                <a:spcPts val="0"/>
              </a:spcBef>
              <a:spcAft>
                <a:spcPts val="0"/>
              </a:spcAft>
              <a:buNone/>
            </a:pPr>
            <a:r>
              <a:rPr lang="en-US" sz="2153" b="1" u="none" strike="noStrike">
                <a:solidFill>
                  <a:srgbClr val="D00063"/>
                </a:solidFill>
                <a:latin typeface="Oswald"/>
                <a:ea typeface="Oswald"/>
                <a:cs typeface="Oswald"/>
                <a:sym typeface="Oswald"/>
              </a:rPr>
              <a:t>La clé de décryptage des stéréotypes :</a:t>
            </a:r>
            <a:endParaRPr/>
          </a:p>
        </p:txBody>
      </p:sp>
      <p:sp>
        <p:nvSpPr>
          <p:cNvPr id="546" name="Google Shape;546;p37"/>
          <p:cNvSpPr txBox="1"/>
          <p:nvPr/>
        </p:nvSpPr>
        <p:spPr>
          <a:xfrm>
            <a:off x="9084347" y="4272197"/>
            <a:ext cx="6614297" cy="379311"/>
          </a:xfrm>
          <a:prstGeom prst="rect">
            <a:avLst/>
          </a:prstGeom>
          <a:noFill/>
          <a:ln>
            <a:noFill/>
          </a:ln>
        </p:spPr>
        <p:txBody>
          <a:bodyPr spcFirstLastPara="1" wrap="square" lIns="0" tIns="0" rIns="0" bIns="0" anchor="t" anchorCtr="0">
            <a:spAutoFit/>
          </a:bodyPr>
          <a:lstStyle/>
          <a:p>
            <a:pPr marL="0" marR="0" lvl="0" indent="0" algn="l" rtl="0">
              <a:lnSpc>
                <a:spcPct val="145006"/>
              </a:lnSpc>
              <a:spcBef>
                <a:spcPts val="0"/>
              </a:spcBef>
              <a:spcAft>
                <a:spcPts val="0"/>
              </a:spcAft>
              <a:buNone/>
            </a:pPr>
            <a:r>
              <a:rPr lang="en-US" sz="2153" b="1" u="none" strike="noStrike">
                <a:solidFill>
                  <a:srgbClr val="D00063"/>
                </a:solidFill>
                <a:latin typeface="Oswald"/>
                <a:ea typeface="Oswald"/>
                <a:cs typeface="Oswald"/>
                <a:sym typeface="Oswald"/>
              </a:rPr>
              <a:t>Exemple avec les mathématiques :</a:t>
            </a:r>
            <a:endParaRPr/>
          </a:p>
        </p:txBody>
      </p:sp>
      <p:sp>
        <p:nvSpPr>
          <p:cNvPr id="547" name="Google Shape;547;p37"/>
          <p:cNvSpPr txBox="1"/>
          <p:nvPr/>
        </p:nvSpPr>
        <p:spPr>
          <a:xfrm>
            <a:off x="816746" y="1968132"/>
            <a:ext cx="15968626" cy="1304120"/>
          </a:xfrm>
          <a:prstGeom prst="rect">
            <a:avLst/>
          </a:prstGeom>
          <a:noFill/>
          <a:ln>
            <a:noFill/>
          </a:ln>
        </p:spPr>
        <p:txBody>
          <a:bodyPr spcFirstLastPara="1" wrap="square" lIns="0" tIns="0" rIns="0" bIns="0" anchor="t" anchorCtr="0">
            <a:spAutoFit/>
          </a:bodyPr>
          <a:lstStyle/>
          <a:p>
            <a:pPr marL="0" marR="0" lvl="0" indent="0" algn="l" rtl="0">
              <a:lnSpc>
                <a:spcPct val="140015"/>
              </a:lnSpc>
              <a:spcBef>
                <a:spcPts val="0"/>
              </a:spcBef>
              <a:spcAft>
                <a:spcPts val="0"/>
              </a:spcAft>
              <a:buNone/>
            </a:pPr>
            <a:r>
              <a:rPr lang="en-US" sz="3781" u="none" strike="noStrike">
                <a:solidFill>
                  <a:srgbClr val="141850"/>
                </a:solidFill>
                <a:latin typeface="Oswald"/>
                <a:ea typeface="Oswald"/>
                <a:cs typeface="Oswald"/>
                <a:sym typeface="Oswald"/>
              </a:rPr>
              <a:t>Ces mouvements de balancier constituent des verrous puissants qui bloquent la progression de l’égalité entre les femmes et les hommes.</a:t>
            </a:r>
            <a:endParaRPr/>
          </a:p>
        </p:txBody>
      </p:sp>
      <p:grpSp>
        <p:nvGrpSpPr>
          <p:cNvPr id="548" name="Google Shape;548;p37"/>
          <p:cNvGrpSpPr/>
          <p:nvPr/>
        </p:nvGrpSpPr>
        <p:grpSpPr>
          <a:xfrm>
            <a:off x="778005" y="627000"/>
            <a:ext cx="6540580" cy="502673"/>
            <a:chOff x="0" y="-28575"/>
            <a:chExt cx="1677750" cy="128942"/>
          </a:xfrm>
        </p:grpSpPr>
        <p:sp>
          <p:nvSpPr>
            <p:cNvPr id="549" name="Google Shape;549;p37"/>
            <p:cNvSpPr/>
            <p:nvPr/>
          </p:nvSpPr>
          <p:spPr>
            <a:xfrm>
              <a:off x="0" y="0"/>
              <a:ext cx="1677750" cy="100367"/>
            </a:xfrm>
            <a:custGeom>
              <a:avLst/>
              <a:gdLst/>
              <a:ahLst/>
              <a:cxnLst/>
              <a:rect l="l" t="t" r="r" b="b"/>
              <a:pathLst>
                <a:path w="1677750" h="100367" extrusionOk="0">
                  <a:moveTo>
                    <a:pt x="0" y="0"/>
                  </a:moveTo>
                  <a:lnTo>
                    <a:pt x="1677750" y="0"/>
                  </a:lnTo>
                  <a:lnTo>
                    <a:pt x="1677750" y="100367"/>
                  </a:lnTo>
                  <a:lnTo>
                    <a:pt x="0" y="100367"/>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0" name="Google Shape;550;p37"/>
            <p:cNvSpPr txBox="1"/>
            <p:nvPr/>
          </p:nvSpPr>
          <p:spPr>
            <a:xfrm>
              <a:off x="0" y="-28575"/>
              <a:ext cx="1677750" cy="128942"/>
            </a:xfrm>
            <a:prstGeom prst="rect">
              <a:avLst/>
            </a:prstGeom>
            <a:noFill/>
            <a:ln>
              <a:noFill/>
            </a:ln>
          </p:spPr>
          <p:txBody>
            <a:bodyPr spcFirstLastPara="1" wrap="square" lIns="50800" tIns="50800" rIns="50800" bIns="50800" anchor="ctr" anchorCtr="0">
              <a:noAutofit/>
            </a:bodyPr>
            <a:lstStyle/>
            <a:p>
              <a:pPr marL="0" marR="0" lvl="0" indent="0" algn="ctr" rtl="0">
                <a:lnSpc>
                  <a:spcPct val="108833"/>
                </a:lnSpc>
                <a:spcBef>
                  <a:spcPts val="0"/>
                </a:spcBef>
                <a:spcAft>
                  <a:spcPts val="0"/>
                </a:spcAft>
                <a:buNone/>
              </a:pPr>
              <a:endParaRPr sz="1800">
                <a:solidFill>
                  <a:schemeClr val="dk1"/>
                </a:solidFill>
                <a:latin typeface="Calibri"/>
                <a:ea typeface="Calibri"/>
                <a:cs typeface="Calibri"/>
                <a:sym typeface="Calibri"/>
              </a:endParaRPr>
            </a:p>
          </p:txBody>
        </p:sp>
      </p:grpSp>
      <p:grpSp>
        <p:nvGrpSpPr>
          <p:cNvPr id="551" name="Google Shape;551;p37"/>
          <p:cNvGrpSpPr/>
          <p:nvPr/>
        </p:nvGrpSpPr>
        <p:grpSpPr>
          <a:xfrm>
            <a:off x="778005" y="1221788"/>
            <a:ext cx="5626432" cy="502673"/>
            <a:chOff x="0" y="-28575"/>
            <a:chExt cx="1443258" cy="128942"/>
          </a:xfrm>
        </p:grpSpPr>
        <p:sp>
          <p:nvSpPr>
            <p:cNvPr id="552" name="Google Shape;552;p37"/>
            <p:cNvSpPr/>
            <p:nvPr/>
          </p:nvSpPr>
          <p:spPr>
            <a:xfrm>
              <a:off x="0" y="0"/>
              <a:ext cx="1443258" cy="100367"/>
            </a:xfrm>
            <a:custGeom>
              <a:avLst/>
              <a:gdLst/>
              <a:ahLst/>
              <a:cxnLst/>
              <a:rect l="l" t="t" r="r" b="b"/>
              <a:pathLst>
                <a:path w="1443258" h="100367" extrusionOk="0">
                  <a:moveTo>
                    <a:pt x="0" y="0"/>
                  </a:moveTo>
                  <a:lnTo>
                    <a:pt x="1443258" y="0"/>
                  </a:lnTo>
                  <a:lnTo>
                    <a:pt x="1443258" y="100367"/>
                  </a:lnTo>
                  <a:lnTo>
                    <a:pt x="0" y="100367"/>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3" name="Google Shape;553;p37"/>
            <p:cNvSpPr txBox="1"/>
            <p:nvPr/>
          </p:nvSpPr>
          <p:spPr>
            <a:xfrm>
              <a:off x="0" y="-28575"/>
              <a:ext cx="1443258" cy="128942"/>
            </a:xfrm>
            <a:prstGeom prst="rect">
              <a:avLst/>
            </a:prstGeom>
            <a:noFill/>
            <a:ln>
              <a:noFill/>
            </a:ln>
          </p:spPr>
          <p:txBody>
            <a:bodyPr spcFirstLastPara="1" wrap="square" lIns="50800" tIns="50800" rIns="50800" bIns="50800" anchor="ctr" anchorCtr="0">
              <a:noAutofit/>
            </a:bodyPr>
            <a:lstStyle/>
            <a:p>
              <a:pPr marL="0" marR="0" lvl="0" indent="0" algn="ctr" rtl="0">
                <a:lnSpc>
                  <a:spcPct val="108833"/>
                </a:lnSpc>
                <a:spcBef>
                  <a:spcPts val="0"/>
                </a:spcBef>
                <a:spcAft>
                  <a:spcPts val="0"/>
                </a:spcAft>
                <a:buNone/>
              </a:pPr>
              <a:endParaRPr sz="1800">
                <a:solidFill>
                  <a:schemeClr val="dk1"/>
                </a:solidFill>
                <a:latin typeface="Calibri"/>
                <a:ea typeface="Calibri"/>
                <a:cs typeface="Calibri"/>
                <a:sym typeface="Calibri"/>
              </a:endParaRPr>
            </a:p>
          </p:txBody>
        </p:sp>
      </p:grpSp>
      <p:sp>
        <p:nvSpPr>
          <p:cNvPr id="554" name="Google Shape;554;p37"/>
          <p:cNvSpPr txBox="1"/>
          <p:nvPr/>
        </p:nvSpPr>
        <p:spPr>
          <a:xfrm>
            <a:off x="772214" y="449160"/>
            <a:ext cx="8028940" cy="1385622"/>
          </a:xfrm>
          <a:prstGeom prst="rect">
            <a:avLst/>
          </a:prstGeom>
          <a:noFill/>
          <a:ln>
            <a:noFill/>
          </a:ln>
        </p:spPr>
        <p:txBody>
          <a:bodyPr spcFirstLastPara="1" wrap="square" lIns="0" tIns="0" rIns="0" bIns="0" anchor="t" anchorCtr="0">
            <a:spAutoFit/>
          </a:bodyPr>
          <a:lstStyle/>
          <a:p>
            <a:pPr marL="0" marR="0" lvl="0" indent="0" algn="l" rtl="0">
              <a:lnSpc>
                <a:spcPct val="140015"/>
              </a:lnSpc>
              <a:spcBef>
                <a:spcPts val="0"/>
              </a:spcBef>
              <a:spcAft>
                <a:spcPts val="0"/>
              </a:spcAft>
              <a:buNone/>
            </a:pPr>
            <a:r>
              <a:rPr lang="en-US" sz="3941" b="1" u="none" strike="noStrike">
                <a:solidFill>
                  <a:srgbClr val="E9006A"/>
                </a:solidFill>
                <a:latin typeface="Arial"/>
                <a:ea typeface="Arial"/>
                <a:cs typeface="Arial"/>
                <a:sym typeface="Arial"/>
              </a:rPr>
              <a:t>COMMENT FONCTIONNENT LES STÉRÉOTYPES?</a:t>
            </a:r>
            <a:endParaRPr/>
          </a:p>
        </p:txBody>
      </p:sp>
      <p:sp>
        <p:nvSpPr>
          <p:cNvPr id="555" name="Google Shape;555;p37"/>
          <p:cNvSpPr/>
          <p:nvPr/>
        </p:nvSpPr>
        <p:spPr>
          <a:xfrm>
            <a:off x="16230777" y="9523910"/>
            <a:ext cx="1589833" cy="362129"/>
          </a:xfrm>
          <a:custGeom>
            <a:avLst/>
            <a:gdLst/>
            <a:ahLst/>
            <a:cxnLst/>
            <a:rect l="l" t="t" r="r" b="b"/>
            <a:pathLst>
              <a:path w="1589833" h="362129" extrusionOk="0">
                <a:moveTo>
                  <a:pt x="0" y="0"/>
                </a:moveTo>
                <a:lnTo>
                  <a:pt x="1589833" y="0"/>
                </a:lnTo>
                <a:lnTo>
                  <a:pt x="1589833" y="362129"/>
                </a:lnTo>
                <a:lnTo>
                  <a:pt x="0" y="362129"/>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59"/>
        <p:cNvGrpSpPr/>
        <p:nvPr/>
      </p:nvGrpSpPr>
      <p:grpSpPr>
        <a:xfrm>
          <a:off x="0" y="0"/>
          <a:ext cx="0" cy="0"/>
          <a:chOff x="0" y="0"/>
          <a:chExt cx="0" cy="0"/>
        </a:xfrm>
      </p:grpSpPr>
      <p:sp>
        <p:nvSpPr>
          <p:cNvPr id="560" name="Google Shape;560;p38"/>
          <p:cNvSpPr/>
          <p:nvPr/>
        </p:nvSpPr>
        <p:spPr>
          <a:xfrm>
            <a:off x="9897295" y="0"/>
            <a:ext cx="8668344" cy="10287000"/>
          </a:xfrm>
          <a:custGeom>
            <a:avLst/>
            <a:gdLst/>
            <a:ahLst/>
            <a:cxnLst/>
            <a:rect l="l" t="t" r="r" b="b"/>
            <a:pathLst>
              <a:path w="8668344" h="10287000" extrusionOk="0">
                <a:moveTo>
                  <a:pt x="0" y="0"/>
                </a:moveTo>
                <a:lnTo>
                  <a:pt x="8668344" y="0"/>
                </a:lnTo>
                <a:lnTo>
                  <a:pt x="8668344" y="10287000"/>
                </a:lnTo>
                <a:lnTo>
                  <a:pt x="0" y="10287000"/>
                </a:lnTo>
                <a:lnTo>
                  <a:pt x="0" y="0"/>
                </a:lnTo>
                <a:close/>
              </a:path>
            </a:pathLst>
          </a:custGeom>
          <a:blipFill rotWithShape="1">
            <a:blip r:embed="rId3">
              <a:alphaModFix/>
            </a:blip>
            <a:stretch>
              <a:fillRect l="-52677" r="-25322"/>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1" name="Google Shape;561;p38"/>
          <p:cNvSpPr/>
          <p:nvPr/>
        </p:nvSpPr>
        <p:spPr>
          <a:xfrm>
            <a:off x="16257738" y="9704911"/>
            <a:ext cx="1746482" cy="397810"/>
          </a:xfrm>
          <a:custGeom>
            <a:avLst/>
            <a:gdLst/>
            <a:ahLst/>
            <a:cxnLst/>
            <a:rect l="l" t="t" r="r" b="b"/>
            <a:pathLst>
              <a:path w="1746482" h="397810" extrusionOk="0">
                <a:moveTo>
                  <a:pt x="0" y="0"/>
                </a:moveTo>
                <a:lnTo>
                  <a:pt x="1746482" y="0"/>
                </a:lnTo>
                <a:lnTo>
                  <a:pt x="1746482" y="397810"/>
                </a:lnTo>
                <a:lnTo>
                  <a:pt x="0" y="397810"/>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2" name="Google Shape;562;p38"/>
          <p:cNvSpPr/>
          <p:nvPr/>
        </p:nvSpPr>
        <p:spPr>
          <a:xfrm>
            <a:off x="303477" y="1478109"/>
            <a:ext cx="259609" cy="388123"/>
          </a:xfrm>
          <a:custGeom>
            <a:avLst/>
            <a:gdLst/>
            <a:ahLst/>
            <a:cxnLst/>
            <a:rect l="l" t="t" r="r" b="b"/>
            <a:pathLst>
              <a:path w="259609" h="388123" extrusionOk="0">
                <a:moveTo>
                  <a:pt x="0" y="0"/>
                </a:moveTo>
                <a:lnTo>
                  <a:pt x="259609" y="0"/>
                </a:lnTo>
                <a:lnTo>
                  <a:pt x="259609" y="388123"/>
                </a:lnTo>
                <a:lnTo>
                  <a:pt x="0" y="388123"/>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3" name="Google Shape;563;p38"/>
          <p:cNvSpPr/>
          <p:nvPr/>
        </p:nvSpPr>
        <p:spPr>
          <a:xfrm>
            <a:off x="303477" y="2759141"/>
            <a:ext cx="259609" cy="388123"/>
          </a:xfrm>
          <a:custGeom>
            <a:avLst/>
            <a:gdLst/>
            <a:ahLst/>
            <a:cxnLst/>
            <a:rect l="l" t="t" r="r" b="b"/>
            <a:pathLst>
              <a:path w="259609" h="388123" extrusionOk="0">
                <a:moveTo>
                  <a:pt x="0" y="0"/>
                </a:moveTo>
                <a:lnTo>
                  <a:pt x="259609" y="0"/>
                </a:lnTo>
                <a:lnTo>
                  <a:pt x="259609" y="388123"/>
                </a:lnTo>
                <a:lnTo>
                  <a:pt x="0" y="388123"/>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4" name="Google Shape;564;p38"/>
          <p:cNvSpPr/>
          <p:nvPr/>
        </p:nvSpPr>
        <p:spPr>
          <a:xfrm>
            <a:off x="303477" y="4042350"/>
            <a:ext cx="259609" cy="388123"/>
          </a:xfrm>
          <a:custGeom>
            <a:avLst/>
            <a:gdLst/>
            <a:ahLst/>
            <a:cxnLst/>
            <a:rect l="l" t="t" r="r" b="b"/>
            <a:pathLst>
              <a:path w="259609" h="388123" extrusionOk="0">
                <a:moveTo>
                  <a:pt x="0" y="0"/>
                </a:moveTo>
                <a:lnTo>
                  <a:pt x="259609" y="0"/>
                </a:lnTo>
                <a:lnTo>
                  <a:pt x="259609" y="388124"/>
                </a:lnTo>
                <a:lnTo>
                  <a:pt x="0" y="38812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aphicFrame>
        <p:nvGraphicFramePr>
          <p:cNvPr id="565" name="Google Shape;565;p38"/>
          <p:cNvGraphicFramePr/>
          <p:nvPr/>
        </p:nvGraphicFramePr>
        <p:xfrm>
          <a:off x="668508" y="6383625"/>
          <a:ext cx="3000000" cy="3000000"/>
        </p:xfrm>
        <a:graphic>
          <a:graphicData uri="http://schemas.openxmlformats.org/drawingml/2006/table">
            <a:tbl>
              <a:tblPr>
                <a:noFill/>
                <a:tableStyleId>{D023C8F1-DAF3-4F1D-B1CD-E00B02B70C96}</a:tableStyleId>
              </a:tblPr>
              <a:tblGrid>
                <a:gridCol w="3657600">
                  <a:extLst>
                    <a:ext uri="{9D8B030D-6E8A-4147-A177-3AD203B41FA5}">
                      <a16:colId xmlns:a16="http://schemas.microsoft.com/office/drawing/2014/main" val="20000"/>
                    </a:ext>
                  </a:extLst>
                </a:gridCol>
                <a:gridCol w="3657600">
                  <a:extLst>
                    <a:ext uri="{9D8B030D-6E8A-4147-A177-3AD203B41FA5}">
                      <a16:colId xmlns:a16="http://schemas.microsoft.com/office/drawing/2014/main" val="20001"/>
                    </a:ext>
                  </a:extLst>
                </a:gridCol>
              </a:tblGrid>
              <a:tr h="1155800">
                <a:tc>
                  <a:txBody>
                    <a:bodyPr/>
                    <a:lstStyle/>
                    <a:p>
                      <a:pPr marL="0" marR="0" lvl="0" indent="0" algn="ctr" rtl="0">
                        <a:lnSpc>
                          <a:spcPct val="140021"/>
                        </a:lnSpc>
                        <a:spcBef>
                          <a:spcPts val="0"/>
                        </a:spcBef>
                        <a:spcAft>
                          <a:spcPts val="0"/>
                        </a:spcAft>
                        <a:buNone/>
                      </a:pPr>
                      <a:r>
                        <a:rPr lang="en-US" sz="1899" b="1" u="none" strike="noStrike" cap="none">
                          <a:solidFill>
                            <a:srgbClr val="141850"/>
                          </a:solidFill>
                          <a:latin typeface="Arial"/>
                          <a:ea typeface="Arial"/>
                          <a:cs typeface="Arial"/>
                          <a:sym typeface="Arial"/>
                        </a:rPr>
                        <a:t>Salaire moyen mensuel net d'une femme en 2023 </a:t>
                      </a:r>
                      <a:endParaRPr sz="1100" u="none" strike="noStrike" cap="none"/>
                    </a:p>
                  </a:txBody>
                  <a:tcPr marL="190500" marR="190500" marT="190500" marB="190500" anchor="ctr">
                    <a:lnL w="38100" cap="flat" cmpd="sng">
                      <a:solidFill>
                        <a:srgbClr val="141850"/>
                      </a:solidFill>
                      <a:prstDash val="solid"/>
                      <a:round/>
                      <a:headEnd type="none" w="sm" len="sm"/>
                      <a:tailEnd type="none" w="sm" len="sm"/>
                    </a:lnL>
                    <a:lnR w="38100" cap="flat" cmpd="sng">
                      <a:solidFill>
                        <a:srgbClr val="141850"/>
                      </a:solidFill>
                      <a:prstDash val="solid"/>
                      <a:round/>
                      <a:headEnd type="none" w="sm" len="sm"/>
                      <a:tailEnd type="none" w="sm" len="sm"/>
                    </a:lnR>
                    <a:lnT w="38100" cap="flat" cmpd="sng">
                      <a:solidFill>
                        <a:srgbClr val="141850"/>
                      </a:solidFill>
                      <a:prstDash val="solid"/>
                      <a:round/>
                      <a:headEnd type="none" w="sm" len="sm"/>
                      <a:tailEnd type="none" w="sm" len="sm"/>
                    </a:lnT>
                    <a:lnB w="38100" cap="flat" cmpd="sng">
                      <a:solidFill>
                        <a:srgbClr val="141850"/>
                      </a:solidFill>
                      <a:prstDash val="solid"/>
                      <a:round/>
                      <a:headEnd type="none" w="sm" len="sm"/>
                      <a:tailEnd type="none" w="sm" len="sm"/>
                    </a:lnB>
                    <a:solidFill>
                      <a:srgbClr val="E6E6E6"/>
                    </a:solidFill>
                  </a:tcPr>
                </a:tc>
                <a:tc>
                  <a:txBody>
                    <a:bodyPr/>
                    <a:lstStyle/>
                    <a:p>
                      <a:pPr marL="0" marR="0" lvl="0" indent="0" algn="ctr" rtl="0">
                        <a:lnSpc>
                          <a:spcPct val="140021"/>
                        </a:lnSpc>
                        <a:spcBef>
                          <a:spcPts val="0"/>
                        </a:spcBef>
                        <a:spcAft>
                          <a:spcPts val="0"/>
                        </a:spcAft>
                        <a:buNone/>
                      </a:pPr>
                      <a:r>
                        <a:rPr lang="en-US" sz="1899" b="1" u="none" strike="noStrike" cap="none">
                          <a:solidFill>
                            <a:srgbClr val="141850"/>
                          </a:solidFill>
                          <a:latin typeface="Arial"/>
                          <a:ea typeface="Arial"/>
                          <a:cs typeface="Arial"/>
                          <a:sym typeface="Arial"/>
                        </a:rPr>
                        <a:t>Salaire moyen mensuel net d'un homme en 2023 </a:t>
                      </a:r>
                      <a:endParaRPr sz="1100" u="none" strike="noStrike" cap="none"/>
                    </a:p>
                  </a:txBody>
                  <a:tcPr marL="190500" marR="190500" marT="190500" marB="190500" anchor="ctr">
                    <a:lnL w="38100" cap="flat" cmpd="sng">
                      <a:solidFill>
                        <a:srgbClr val="141850"/>
                      </a:solidFill>
                      <a:prstDash val="solid"/>
                      <a:round/>
                      <a:headEnd type="none" w="sm" len="sm"/>
                      <a:tailEnd type="none" w="sm" len="sm"/>
                    </a:lnL>
                    <a:lnR w="38100" cap="flat" cmpd="sng">
                      <a:solidFill>
                        <a:srgbClr val="141850"/>
                      </a:solidFill>
                      <a:prstDash val="solid"/>
                      <a:round/>
                      <a:headEnd type="none" w="sm" len="sm"/>
                      <a:tailEnd type="none" w="sm" len="sm"/>
                    </a:lnR>
                    <a:lnT w="38100" cap="flat" cmpd="sng">
                      <a:solidFill>
                        <a:srgbClr val="141850"/>
                      </a:solidFill>
                      <a:prstDash val="solid"/>
                      <a:round/>
                      <a:headEnd type="none" w="sm" len="sm"/>
                      <a:tailEnd type="none" w="sm" len="sm"/>
                    </a:lnT>
                    <a:lnB w="38100" cap="flat" cmpd="sng">
                      <a:solidFill>
                        <a:srgbClr val="141850"/>
                      </a:solidFill>
                      <a:prstDash val="solid"/>
                      <a:round/>
                      <a:headEnd type="none" w="sm" len="sm"/>
                      <a:tailEnd type="none" w="sm" len="sm"/>
                    </a:lnB>
                    <a:solidFill>
                      <a:srgbClr val="E6E6E6"/>
                    </a:solidFill>
                  </a:tcPr>
                </a:tc>
                <a:extLst>
                  <a:ext uri="{0D108BD9-81ED-4DB2-BD59-A6C34878D82A}">
                    <a16:rowId xmlns:a16="http://schemas.microsoft.com/office/drawing/2014/main" val="10000"/>
                  </a:ext>
                </a:extLst>
              </a:tr>
              <a:tr h="815875">
                <a:tc>
                  <a:txBody>
                    <a:bodyPr/>
                    <a:lstStyle/>
                    <a:p>
                      <a:pPr marL="0" marR="0" lvl="0" indent="0" algn="ctr" rtl="0">
                        <a:lnSpc>
                          <a:spcPct val="140021"/>
                        </a:lnSpc>
                        <a:spcBef>
                          <a:spcPts val="0"/>
                        </a:spcBef>
                        <a:spcAft>
                          <a:spcPts val="0"/>
                        </a:spcAft>
                        <a:buNone/>
                      </a:pPr>
                      <a:r>
                        <a:rPr lang="en-US" sz="1899" b="1" u="none" strike="noStrike" cap="none">
                          <a:solidFill>
                            <a:srgbClr val="141850"/>
                          </a:solidFill>
                          <a:latin typeface="Arial"/>
                          <a:ea typeface="Arial"/>
                          <a:cs typeface="Arial"/>
                          <a:sym typeface="Arial"/>
                        </a:rPr>
                        <a:t>2 508€</a:t>
                      </a:r>
                      <a:endParaRPr sz="1100" u="none" strike="noStrike" cap="none"/>
                    </a:p>
                  </a:txBody>
                  <a:tcPr marL="190500" marR="190500" marT="190500" marB="190500" anchor="ctr">
                    <a:lnL w="38100" cap="flat" cmpd="sng">
                      <a:solidFill>
                        <a:srgbClr val="141850"/>
                      </a:solidFill>
                      <a:prstDash val="solid"/>
                      <a:round/>
                      <a:headEnd type="none" w="sm" len="sm"/>
                      <a:tailEnd type="none" w="sm" len="sm"/>
                    </a:lnL>
                    <a:lnR w="38100" cap="flat" cmpd="sng">
                      <a:solidFill>
                        <a:srgbClr val="141850"/>
                      </a:solidFill>
                      <a:prstDash val="solid"/>
                      <a:round/>
                      <a:headEnd type="none" w="sm" len="sm"/>
                      <a:tailEnd type="none" w="sm" len="sm"/>
                    </a:lnR>
                    <a:lnT w="38100" cap="flat" cmpd="sng">
                      <a:solidFill>
                        <a:srgbClr val="141850"/>
                      </a:solidFill>
                      <a:prstDash val="solid"/>
                      <a:round/>
                      <a:headEnd type="none" w="sm" len="sm"/>
                      <a:tailEnd type="none" w="sm" len="sm"/>
                    </a:lnT>
                    <a:lnB w="38100" cap="flat" cmpd="sng">
                      <a:solidFill>
                        <a:srgbClr val="141850"/>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b="1" u="none" strike="noStrike" cap="none">
                          <a:solidFill>
                            <a:srgbClr val="141850"/>
                          </a:solidFill>
                          <a:latin typeface="Arial"/>
                          <a:ea typeface="Arial"/>
                          <a:cs typeface="Arial"/>
                          <a:sym typeface="Arial"/>
                        </a:rPr>
                        <a:t>2 898€</a:t>
                      </a:r>
                      <a:endParaRPr sz="1100" u="none" strike="noStrike" cap="none"/>
                    </a:p>
                  </a:txBody>
                  <a:tcPr marL="190500" marR="190500" marT="190500" marB="190500" anchor="ctr">
                    <a:lnL w="38100" cap="flat" cmpd="sng">
                      <a:solidFill>
                        <a:srgbClr val="141850"/>
                      </a:solidFill>
                      <a:prstDash val="solid"/>
                      <a:round/>
                      <a:headEnd type="none" w="sm" len="sm"/>
                      <a:tailEnd type="none" w="sm" len="sm"/>
                    </a:lnL>
                    <a:lnR w="38100" cap="flat" cmpd="sng">
                      <a:solidFill>
                        <a:srgbClr val="141850"/>
                      </a:solidFill>
                      <a:prstDash val="solid"/>
                      <a:round/>
                      <a:headEnd type="none" w="sm" len="sm"/>
                      <a:tailEnd type="none" w="sm" len="sm"/>
                    </a:lnR>
                    <a:lnT w="38100" cap="flat" cmpd="sng">
                      <a:solidFill>
                        <a:srgbClr val="141850"/>
                      </a:solidFill>
                      <a:prstDash val="solid"/>
                      <a:round/>
                      <a:headEnd type="none" w="sm" len="sm"/>
                      <a:tailEnd type="none" w="sm" len="sm"/>
                    </a:lnT>
                    <a:lnB w="38100" cap="flat" cmpd="sng">
                      <a:solidFill>
                        <a:srgbClr val="141850"/>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566" name="Google Shape;566;p38"/>
          <p:cNvSpPr txBox="1"/>
          <p:nvPr/>
        </p:nvSpPr>
        <p:spPr>
          <a:xfrm>
            <a:off x="686260" y="1430484"/>
            <a:ext cx="9211035" cy="2082629"/>
          </a:xfrm>
          <a:prstGeom prst="rect">
            <a:avLst/>
          </a:prstGeom>
          <a:noFill/>
          <a:ln>
            <a:noFill/>
          </a:ln>
        </p:spPr>
        <p:txBody>
          <a:bodyPr spcFirstLastPara="1" wrap="square" lIns="0" tIns="0" rIns="0" bIns="0" anchor="t" anchorCtr="0">
            <a:spAutoFit/>
          </a:bodyPr>
          <a:lstStyle/>
          <a:p>
            <a:pPr marL="0" marR="0" lvl="1" indent="0" algn="l" rtl="0">
              <a:lnSpc>
                <a:spcPct val="140025"/>
              </a:lnSpc>
              <a:spcBef>
                <a:spcPts val="0"/>
              </a:spcBef>
              <a:spcAft>
                <a:spcPts val="0"/>
              </a:spcAft>
              <a:buNone/>
            </a:pPr>
            <a:r>
              <a:rPr lang="en-US" sz="2381" b="0" i="0" u="none" strike="noStrike" cap="none">
                <a:solidFill>
                  <a:srgbClr val="141850"/>
                </a:solidFill>
                <a:latin typeface="Oswald"/>
                <a:ea typeface="Oswald"/>
                <a:cs typeface="Oswald"/>
                <a:sym typeface="Oswald"/>
              </a:rPr>
              <a:t>Les filles s’orientent plus facilement vers les secteurs médical et paramédical, la communication, l'éducation..</a:t>
            </a:r>
            <a:endParaRPr/>
          </a:p>
          <a:p>
            <a:pPr marL="0" marR="0" lvl="1" indent="0" algn="l" rtl="0">
              <a:lnSpc>
                <a:spcPct val="140025"/>
              </a:lnSpc>
              <a:spcBef>
                <a:spcPts val="0"/>
              </a:spcBef>
              <a:spcAft>
                <a:spcPts val="0"/>
              </a:spcAft>
              <a:buNone/>
            </a:pPr>
            <a:endParaRPr sz="2381" b="0" i="0" u="none" strike="noStrike" cap="none">
              <a:solidFill>
                <a:srgbClr val="141850"/>
              </a:solidFill>
              <a:latin typeface="Oswald"/>
              <a:ea typeface="Oswald"/>
              <a:cs typeface="Oswald"/>
              <a:sym typeface="Oswald"/>
            </a:endParaRPr>
          </a:p>
          <a:p>
            <a:pPr marL="0" marR="0" lvl="1" indent="0" algn="l" rtl="0">
              <a:lnSpc>
                <a:spcPct val="140025"/>
              </a:lnSpc>
              <a:spcBef>
                <a:spcPts val="0"/>
              </a:spcBef>
              <a:spcAft>
                <a:spcPts val="0"/>
              </a:spcAft>
              <a:buNone/>
            </a:pPr>
            <a:r>
              <a:rPr lang="en-US" sz="2381" b="0" i="0" u="none" strike="noStrike" cap="none">
                <a:solidFill>
                  <a:srgbClr val="141850"/>
                </a:solidFill>
                <a:latin typeface="Oswald"/>
                <a:ea typeface="Oswald"/>
                <a:cs typeface="Oswald"/>
                <a:sym typeface="Oswald"/>
              </a:rPr>
              <a:t>Les garçons s’intéressent à l’informatique, à la robotique, à l’aéronautique, à l’automobile…</a:t>
            </a:r>
            <a:endParaRPr/>
          </a:p>
        </p:txBody>
      </p:sp>
      <p:sp>
        <p:nvSpPr>
          <p:cNvPr id="567" name="Google Shape;567;p38"/>
          <p:cNvSpPr txBox="1"/>
          <p:nvPr/>
        </p:nvSpPr>
        <p:spPr>
          <a:xfrm>
            <a:off x="686260" y="3994725"/>
            <a:ext cx="8722852" cy="1967693"/>
          </a:xfrm>
          <a:prstGeom prst="rect">
            <a:avLst/>
          </a:prstGeom>
          <a:noFill/>
          <a:ln>
            <a:noFill/>
          </a:ln>
        </p:spPr>
        <p:txBody>
          <a:bodyPr spcFirstLastPara="1" wrap="square" lIns="0" tIns="0" rIns="0" bIns="0" anchor="t" anchorCtr="0">
            <a:spAutoFit/>
          </a:bodyPr>
          <a:lstStyle/>
          <a:p>
            <a:pPr marL="0" marR="0" lvl="1" indent="0" algn="l" rtl="0">
              <a:lnSpc>
                <a:spcPct val="140025"/>
              </a:lnSpc>
              <a:spcBef>
                <a:spcPts val="0"/>
              </a:spcBef>
              <a:spcAft>
                <a:spcPts val="0"/>
              </a:spcAft>
              <a:buNone/>
            </a:pPr>
            <a:r>
              <a:rPr lang="en-US" sz="2381" b="0" i="0" u="none" strike="noStrike" cap="none">
                <a:solidFill>
                  <a:srgbClr val="141850"/>
                </a:solidFill>
                <a:latin typeface="Oswald"/>
                <a:ea typeface="Oswald"/>
                <a:cs typeface="Oswald"/>
                <a:sym typeface="Oswald"/>
              </a:rPr>
              <a:t>Il existe 87 familles de métier :</a:t>
            </a:r>
            <a:endParaRPr/>
          </a:p>
          <a:p>
            <a:pPr marL="0" marR="0" lvl="1" indent="0" algn="l" rtl="0">
              <a:lnSpc>
                <a:spcPct val="140025"/>
              </a:lnSpc>
              <a:spcBef>
                <a:spcPts val="0"/>
              </a:spcBef>
              <a:spcAft>
                <a:spcPts val="0"/>
              </a:spcAft>
              <a:buNone/>
            </a:pPr>
            <a:r>
              <a:rPr lang="en-US" sz="2381" b="0" i="0" u="none" strike="noStrike" cap="none">
                <a:solidFill>
                  <a:srgbClr val="141850"/>
                </a:solidFill>
                <a:latin typeface="Oswald"/>
                <a:ea typeface="Oswald"/>
                <a:cs typeface="Oswald"/>
                <a:sym typeface="Oswald"/>
              </a:rPr>
              <a:t>• Les femmes sont majoritaires dans 12 familles, qui sont souvent les moins rémunérés</a:t>
            </a:r>
            <a:endParaRPr/>
          </a:p>
          <a:p>
            <a:pPr marL="0" marR="0" lvl="1" indent="0" algn="l" rtl="0">
              <a:lnSpc>
                <a:spcPct val="140025"/>
              </a:lnSpc>
              <a:spcBef>
                <a:spcPts val="0"/>
              </a:spcBef>
              <a:spcAft>
                <a:spcPts val="0"/>
              </a:spcAft>
              <a:buNone/>
            </a:pPr>
            <a:r>
              <a:rPr lang="en-US" sz="2381" b="0" i="0" u="none" strike="noStrike" cap="none">
                <a:solidFill>
                  <a:srgbClr val="141850"/>
                </a:solidFill>
                <a:latin typeface="Oswald"/>
                <a:ea typeface="Oswald"/>
                <a:cs typeface="Oswald"/>
                <a:sym typeface="Oswald"/>
              </a:rPr>
              <a:t>• Les hommes sont majoritaires dans 20 familles</a:t>
            </a:r>
            <a:endParaRPr/>
          </a:p>
          <a:p>
            <a:pPr marL="0" marR="0" lvl="0" indent="0" algn="l" rtl="0">
              <a:lnSpc>
                <a:spcPct val="140035"/>
              </a:lnSpc>
              <a:spcBef>
                <a:spcPts val="0"/>
              </a:spcBef>
              <a:spcAft>
                <a:spcPts val="0"/>
              </a:spcAft>
              <a:buNone/>
            </a:pPr>
            <a:r>
              <a:rPr lang="en-US" sz="1681" u="none" strike="noStrike">
                <a:solidFill>
                  <a:srgbClr val="141850"/>
                </a:solidFill>
                <a:latin typeface="Oswald"/>
                <a:ea typeface="Oswald"/>
                <a:cs typeface="Oswald"/>
                <a:sym typeface="Oswald"/>
              </a:rPr>
              <a:t>Source INSEE 2020</a:t>
            </a:r>
            <a:endParaRPr/>
          </a:p>
        </p:txBody>
      </p:sp>
      <p:sp>
        <p:nvSpPr>
          <p:cNvPr id="568" name="Google Shape;568;p38"/>
          <p:cNvSpPr txBox="1"/>
          <p:nvPr/>
        </p:nvSpPr>
        <p:spPr>
          <a:xfrm>
            <a:off x="686260" y="8592868"/>
            <a:ext cx="8942852" cy="1064419"/>
          </a:xfrm>
          <a:prstGeom prst="rect">
            <a:avLst/>
          </a:prstGeom>
          <a:noFill/>
          <a:ln>
            <a:noFill/>
          </a:ln>
        </p:spPr>
        <p:txBody>
          <a:bodyPr spcFirstLastPara="1" wrap="square" lIns="0" tIns="0" rIns="0" bIns="0" anchor="t" anchorCtr="0">
            <a:spAutoFit/>
          </a:bodyPr>
          <a:lstStyle/>
          <a:p>
            <a:pPr marL="0" marR="0" lvl="0" indent="0" algn="l" rtl="0">
              <a:lnSpc>
                <a:spcPct val="144975"/>
              </a:lnSpc>
              <a:spcBef>
                <a:spcPts val="0"/>
              </a:spcBef>
              <a:spcAft>
                <a:spcPts val="0"/>
              </a:spcAft>
              <a:buNone/>
            </a:pPr>
            <a:r>
              <a:rPr lang="en-US" sz="2070" b="1" u="none" strike="noStrike">
                <a:solidFill>
                  <a:srgbClr val="141850"/>
                </a:solidFill>
                <a:latin typeface="Oswald"/>
                <a:ea typeface="Oswald"/>
                <a:cs typeface="Oswald"/>
                <a:sym typeface="Oswald"/>
              </a:rPr>
              <a:t>À la fin d’une carrière de 43 ans, cet écart salarial représente plus de 200 000€.</a:t>
            </a:r>
            <a:endParaRPr/>
          </a:p>
          <a:p>
            <a:pPr marL="0" marR="0" lvl="0" indent="0" algn="l" rtl="0">
              <a:lnSpc>
                <a:spcPct val="145026"/>
              </a:lnSpc>
              <a:spcBef>
                <a:spcPts val="0"/>
              </a:spcBef>
              <a:spcAft>
                <a:spcPts val="0"/>
              </a:spcAft>
              <a:buNone/>
            </a:pPr>
            <a:r>
              <a:rPr lang="en-US" sz="1679" u="none" strike="noStrike">
                <a:solidFill>
                  <a:srgbClr val="141850"/>
                </a:solidFill>
                <a:latin typeface="Oswald"/>
                <a:ea typeface="Oswald"/>
                <a:cs typeface="Oswald"/>
                <a:sym typeface="Oswald"/>
              </a:rPr>
              <a:t>Source INSEE - Les salaires dans le secteur privé en 2023 </a:t>
            </a:r>
            <a:endParaRPr/>
          </a:p>
        </p:txBody>
      </p:sp>
      <p:sp>
        <p:nvSpPr>
          <p:cNvPr id="569" name="Google Shape;569;p38"/>
          <p:cNvSpPr txBox="1"/>
          <p:nvPr/>
        </p:nvSpPr>
        <p:spPr>
          <a:xfrm>
            <a:off x="686260" y="394374"/>
            <a:ext cx="6927996" cy="685610"/>
          </a:xfrm>
          <a:prstGeom prst="rect">
            <a:avLst/>
          </a:prstGeom>
          <a:noFill/>
          <a:ln>
            <a:noFill/>
          </a:ln>
        </p:spPr>
        <p:txBody>
          <a:bodyPr spcFirstLastPara="1" wrap="square" lIns="0" tIns="0" rIns="0" bIns="0" anchor="t" anchorCtr="0">
            <a:spAutoFit/>
          </a:bodyPr>
          <a:lstStyle/>
          <a:p>
            <a:pPr marL="0" marR="0" lvl="0" indent="0" algn="l" rtl="0">
              <a:lnSpc>
                <a:spcPct val="140015"/>
              </a:lnSpc>
              <a:spcBef>
                <a:spcPts val="0"/>
              </a:spcBef>
              <a:spcAft>
                <a:spcPts val="0"/>
              </a:spcAft>
              <a:buNone/>
            </a:pPr>
            <a:r>
              <a:rPr lang="en-US" sz="3941">
                <a:solidFill>
                  <a:srgbClr val="E9006A"/>
                </a:solidFill>
                <a:latin typeface="Arial"/>
                <a:ea typeface="Arial"/>
                <a:cs typeface="Arial"/>
                <a:sym typeface="Arial"/>
              </a:rPr>
              <a:t>IMPAC</a:t>
            </a:r>
            <a:r>
              <a:rPr lang="en-US" sz="3941" b="1" u="none" strike="noStrike">
                <a:solidFill>
                  <a:srgbClr val="E9006A"/>
                </a:solidFill>
                <a:latin typeface="Arial"/>
                <a:ea typeface="Arial"/>
                <a:cs typeface="Arial"/>
                <a:sym typeface="Arial"/>
              </a:rPr>
              <a:t>TS SUR LA SOCIÉTÉ  </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573"/>
        <p:cNvGrpSpPr/>
        <p:nvPr/>
      </p:nvGrpSpPr>
      <p:grpSpPr>
        <a:xfrm>
          <a:off x="0" y="0"/>
          <a:ext cx="0" cy="0"/>
          <a:chOff x="0" y="0"/>
          <a:chExt cx="0" cy="0"/>
        </a:xfrm>
      </p:grpSpPr>
      <p:sp>
        <p:nvSpPr>
          <p:cNvPr id="574" name="Google Shape;574;p39"/>
          <p:cNvSpPr txBox="1"/>
          <p:nvPr/>
        </p:nvSpPr>
        <p:spPr>
          <a:xfrm>
            <a:off x="1366500" y="3600460"/>
            <a:ext cx="15554999" cy="3076556"/>
          </a:xfrm>
          <a:prstGeom prst="rect">
            <a:avLst/>
          </a:prstGeom>
          <a:noFill/>
          <a:ln>
            <a:noFill/>
          </a:ln>
        </p:spPr>
        <p:txBody>
          <a:bodyPr spcFirstLastPara="1" wrap="square" lIns="0" tIns="0" rIns="0" bIns="0" anchor="t" anchorCtr="0">
            <a:spAutoFit/>
          </a:bodyPr>
          <a:lstStyle/>
          <a:p>
            <a:pPr marL="0" marR="0" lvl="0" indent="0" algn="ctr" rtl="0">
              <a:lnSpc>
                <a:spcPct val="120001"/>
              </a:lnSpc>
              <a:spcBef>
                <a:spcPts val="0"/>
              </a:spcBef>
              <a:spcAft>
                <a:spcPts val="0"/>
              </a:spcAft>
              <a:buNone/>
            </a:pPr>
            <a:r>
              <a:rPr lang="en-US" sz="10099">
                <a:solidFill>
                  <a:srgbClr val="FFFFFF"/>
                </a:solidFill>
                <a:latin typeface="Arial"/>
                <a:ea typeface="Arial"/>
                <a:cs typeface="Arial"/>
                <a:sym typeface="Arial"/>
              </a:rPr>
              <a:t>PORTRAITS D’HOMMES INSPIRANTS</a:t>
            </a:r>
            <a:endParaRPr/>
          </a:p>
        </p:txBody>
      </p:sp>
      <p:sp>
        <p:nvSpPr>
          <p:cNvPr id="575" name="Google Shape;575;p39"/>
          <p:cNvSpPr/>
          <p:nvPr/>
        </p:nvSpPr>
        <p:spPr>
          <a:xfrm>
            <a:off x="15793894" y="8153165"/>
            <a:ext cx="1465406" cy="1465406"/>
          </a:xfrm>
          <a:custGeom>
            <a:avLst/>
            <a:gdLst/>
            <a:ahLst/>
            <a:cxnLst/>
            <a:rect l="l" t="t" r="r" b="b"/>
            <a:pathLst>
              <a:path w="1465406" h="1465406" extrusionOk="0">
                <a:moveTo>
                  <a:pt x="0" y="0"/>
                </a:moveTo>
                <a:lnTo>
                  <a:pt x="1465406" y="0"/>
                </a:lnTo>
                <a:lnTo>
                  <a:pt x="1465406" y="1465407"/>
                </a:lnTo>
                <a:lnTo>
                  <a:pt x="0" y="1465407"/>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6" name="Google Shape;576;p39"/>
          <p:cNvSpPr/>
          <p:nvPr/>
        </p:nvSpPr>
        <p:spPr>
          <a:xfrm>
            <a:off x="14669264" y="1028700"/>
            <a:ext cx="2590036" cy="589953"/>
          </a:xfrm>
          <a:custGeom>
            <a:avLst/>
            <a:gdLst/>
            <a:ahLst/>
            <a:cxnLst/>
            <a:rect l="l" t="t" r="r" b="b"/>
            <a:pathLst>
              <a:path w="2590036" h="589953" extrusionOk="0">
                <a:moveTo>
                  <a:pt x="0" y="0"/>
                </a:moveTo>
                <a:lnTo>
                  <a:pt x="2590036" y="0"/>
                </a:lnTo>
                <a:lnTo>
                  <a:pt x="2590036" y="589953"/>
                </a:lnTo>
                <a:lnTo>
                  <a:pt x="0" y="589953"/>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cxnSp>
        <p:nvCxnSpPr>
          <p:cNvPr id="577" name="Google Shape;577;p39"/>
          <p:cNvCxnSpPr/>
          <p:nvPr/>
        </p:nvCxnSpPr>
        <p:spPr>
          <a:xfrm>
            <a:off x="3042495" y="5143500"/>
            <a:ext cx="12170953" cy="0"/>
          </a:xfrm>
          <a:prstGeom prst="straightConnector1">
            <a:avLst/>
          </a:prstGeom>
          <a:noFill/>
          <a:ln w="295275" cap="rnd" cmpd="sng">
            <a:solidFill>
              <a:srgbClr val="E9006A"/>
            </a:solidFill>
            <a:prstDash val="solid"/>
            <a:round/>
            <a:headEnd type="none" w="sm" len="sm"/>
            <a:tailEnd type="none" w="sm" len="sm"/>
          </a:ln>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grpSp>
        <p:nvGrpSpPr>
          <p:cNvPr id="111" name="Google Shape;111;p4"/>
          <p:cNvGrpSpPr/>
          <p:nvPr/>
        </p:nvGrpSpPr>
        <p:grpSpPr>
          <a:xfrm>
            <a:off x="7831632" y="4408557"/>
            <a:ext cx="2331741" cy="1386949"/>
            <a:chOff x="0" y="-28575"/>
            <a:chExt cx="803376" cy="477858"/>
          </a:xfrm>
        </p:grpSpPr>
        <p:sp>
          <p:nvSpPr>
            <p:cNvPr id="112" name="Google Shape;112;p4"/>
            <p:cNvSpPr/>
            <p:nvPr/>
          </p:nvSpPr>
          <p:spPr>
            <a:xfrm>
              <a:off x="0" y="0"/>
              <a:ext cx="803376" cy="449283"/>
            </a:xfrm>
            <a:custGeom>
              <a:avLst/>
              <a:gdLst/>
              <a:ahLst/>
              <a:cxnLst/>
              <a:rect l="l" t="t" r="r" b="b"/>
              <a:pathLst>
                <a:path w="803376" h="449283" extrusionOk="0">
                  <a:moveTo>
                    <a:pt x="128490" y="0"/>
                  </a:moveTo>
                  <a:lnTo>
                    <a:pt x="674887" y="0"/>
                  </a:lnTo>
                  <a:cubicBezTo>
                    <a:pt x="745849" y="0"/>
                    <a:pt x="803376" y="57527"/>
                    <a:pt x="803376" y="128490"/>
                  </a:cubicBezTo>
                  <a:lnTo>
                    <a:pt x="803376" y="320793"/>
                  </a:lnTo>
                  <a:cubicBezTo>
                    <a:pt x="803376" y="354871"/>
                    <a:pt x="789839" y="387553"/>
                    <a:pt x="765743" y="411649"/>
                  </a:cubicBezTo>
                  <a:cubicBezTo>
                    <a:pt x="741646" y="435746"/>
                    <a:pt x="708964" y="449283"/>
                    <a:pt x="674887" y="449283"/>
                  </a:cubicBezTo>
                  <a:lnTo>
                    <a:pt x="128490" y="449283"/>
                  </a:lnTo>
                  <a:cubicBezTo>
                    <a:pt x="94412" y="449283"/>
                    <a:pt x="61730" y="435746"/>
                    <a:pt x="37634" y="411649"/>
                  </a:cubicBezTo>
                  <a:cubicBezTo>
                    <a:pt x="13537" y="387553"/>
                    <a:pt x="0" y="354871"/>
                    <a:pt x="0" y="320793"/>
                  </a:cubicBezTo>
                  <a:lnTo>
                    <a:pt x="0" y="128490"/>
                  </a:lnTo>
                  <a:cubicBezTo>
                    <a:pt x="0" y="94412"/>
                    <a:pt x="13537" y="61730"/>
                    <a:pt x="37634" y="37634"/>
                  </a:cubicBezTo>
                  <a:cubicBezTo>
                    <a:pt x="61730" y="13537"/>
                    <a:pt x="94412" y="0"/>
                    <a:pt x="128490" y="0"/>
                  </a:cubicBezTo>
                  <a:close/>
                </a:path>
              </a:pathLst>
            </a:custGeom>
            <a:solidFill>
              <a:srgbClr val="EA006A"/>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3" name="Google Shape;113;p4"/>
            <p:cNvSpPr txBox="1"/>
            <p:nvPr/>
          </p:nvSpPr>
          <p:spPr>
            <a:xfrm>
              <a:off x="0" y="-28575"/>
              <a:ext cx="803376" cy="477858"/>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a:solidFill>
                  <a:schemeClr val="dk1"/>
                </a:solidFill>
                <a:latin typeface="Calibri"/>
                <a:ea typeface="Calibri"/>
                <a:cs typeface="Calibri"/>
                <a:sym typeface="Calibri"/>
              </a:endParaRPr>
            </a:p>
          </p:txBody>
        </p:sp>
      </p:grpSp>
      <p:sp>
        <p:nvSpPr>
          <p:cNvPr id="114" name="Google Shape;114;p4"/>
          <p:cNvSpPr txBox="1"/>
          <p:nvPr/>
        </p:nvSpPr>
        <p:spPr>
          <a:xfrm>
            <a:off x="1324164" y="2935905"/>
            <a:ext cx="14408748" cy="4886310"/>
          </a:xfrm>
          <a:prstGeom prst="rect">
            <a:avLst/>
          </a:prstGeom>
          <a:noFill/>
          <a:ln>
            <a:noFill/>
          </a:ln>
        </p:spPr>
        <p:txBody>
          <a:bodyPr spcFirstLastPara="1" wrap="square" lIns="0" tIns="0" rIns="0" bIns="0" anchor="t" anchorCtr="0">
            <a:spAutoFit/>
          </a:bodyPr>
          <a:lstStyle/>
          <a:p>
            <a:pPr marL="0" marR="0" lvl="0" indent="0" algn="l" rtl="0">
              <a:lnSpc>
                <a:spcPct val="120004"/>
              </a:lnSpc>
              <a:spcBef>
                <a:spcPts val="0"/>
              </a:spcBef>
              <a:spcAft>
                <a:spcPts val="0"/>
              </a:spcAft>
              <a:buNone/>
            </a:pPr>
            <a:r>
              <a:rPr lang="en-US" sz="8048" dirty="0">
                <a:solidFill>
                  <a:srgbClr val="243350"/>
                </a:solidFill>
                <a:latin typeface="Arial"/>
                <a:ea typeface="Arial"/>
                <a:cs typeface="Arial"/>
                <a:sym typeface="Arial"/>
              </a:rPr>
              <a:t>AUJOURD’HUI, EN FRANCE, </a:t>
            </a:r>
            <a:endParaRPr dirty="0"/>
          </a:p>
          <a:p>
            <a:pPr marL="0" marR="0" lvl="0" indent="0" algn="l" rtl="0">
              <a:lnSpc>
                <a:spcPct val="120004"/>
              </a:lnSpc>
              <a:spcBef>
                <a:spcPts val="0"/>
              </a:spcBef>
              <a:spcAft>
                <a:spcPts val="0"/>
              </a:spcAft>
              <a:buNone/>
            </a:pPr>
            <a:r>
              <a:rPr lang="en-US" sz="8048" dirty="0">
                <a:solidFill>
                  <a:srgbClr val="243350"/>
                </a:solidFill>
                <a:latin typeface="Arial"/>
                <a:ea typeface="Arial"/>
                <a:cs typeface="Arial"/>
                <a:sym typeface="Arial"/>
              </a:rPr>
              <a:t>SEULEMENT  </a:t>
            </a:r>
            <a:r>
              <a:rPr lang="en-US" sz="8048" dirty="0">
                <a:solidFill>
                  <a:srgbClr val="FFFFFD"/>
                </a:solidFill>
                <a:latin typeface="Arial"/>
                <a:ea typeface="Arial"/>
                <a:cs typeface="Arial"/>
                <a:sym typeface="Arial"/>
              </a:rPr>
              <a:t>24%</a:t>
            </a:r>
            <a:r>
              <a:rPr lang="en-US" sz="8048" dirty="0">
                <a:solidFill>
                  <a:srgbClr val="243350"/>
                </a:solidFill>
                <a:latin typeface="Arial"/>
                <a:ea typeface="Arial"/>
                <a:cs typeface="Arial"/>
                <a:sym typeface="Arial"/>
              </a:rPr>
              <a:t>  DES INGÉNIEURS  SONT DES FEMMES</a:t>
            </a:r>
            <a:endParaRPr dirty="0"/>
          </a:p>
        </p:txBody>
      </p:sp>
      <p:sp>
        <p:nvSpPr>
          <p:cNvPr id="115" name="Google Shape;115;p4"/>
          <p:cNvSpPr/>
          <p:nvPr/>
        </p:nvSpPr>
        <p:spPr>
          <a:xfrm>
            <a:off x="14845497" y="8951827"/>
            <a:ext cx="2413803" cy="538109"/>
          </a:xfrm>
          <a:custGeom>
            <a:avLst/>
            <a:gdLst/>
            <a:ahLst/>
            <a:cxnLst/>
            <a:rect l="l" t="t" r="r" b="b"/>
            <a:pathLst>
              <a:path w="2413803" h="538109" extrusionOk="0">
                <a:moveTo>
                  <a:pt x="0" y="0"/>
                </a:moveTo>
                <a:lnTo>
                  <a:pt x="2413803" y="0"/>
                </a:lnTo>
                <a:lnTo>
                  <a:pt x="2413803" y="538109"/>
                </a:lnTo>
                <a:lnTo>
                  <a:pt x="0" y="538109"/>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581"/>
        <p:cNvGrpSpPr/>
        <p:nvPr/>
      </p:nvGrpSpPr>
      <p:grpSpPr>
        <a:xfrm>
          <a:off x="0" y="0"/>
          <a:ext cx="0" cy="0"/>
          <a:chOff x="0" y="0"/>
          <a:chExt cx="0" cy="0"/>
        </a:xfrm>
      </p:grpSpPr>
      <p:sp>
        <p:nvSpPr>
          <p:cNvPr id="582" name="Google Shape;582;p40"/>
          <p:cNvSpPr/>
          <p:nvPr/>
        </p:nvSpPr>
        <p:spPr>
          <a:xfrm>
            <a:off x="16230777" y="9523910"/>
            <a:ext cx="1589833" cy="362129"/>
          </a:xfrm>
          <a:custGeom>
            <a:avLst/>
            <a:gdLst/>
            <a:ahLst/>
            <a:cxnLst/>
            <a:rect l="l" t="t" r="r" b="b"/>
            <a:pathLst>
              <a:path w="1589833" h="362129" extrusionOk="0">
                <a:moveTo>
                  <a:pt x="0" y="0"/>
                </a:moveTo>
                <a:lnTo>
                  <a:pt x="1589833" y="0"/>
                </a:lnTo>
                <a:lnTo>
                  <a:pt x="1589833" y="362129"/>
                </a:lnTo>
                <a:lnTo>
                  <a:pt x="0" y="362129"/>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3" name="Google Shape;583;p40"/>
          <p:cNvSpPr/>
          <p:nvPr/>
        </p:nvSpPr>
        <p:spPr>
          <a:xfrm>
            <a:off x="1131616" y="2755609"/>
            <a:ext cx="3161921" cy="3161909"/>
          </a:xfrm>
          <a:custGeom>
            <a:avLst/>
            <a:gdLst/>
            <a:ahLst/>
            <a:cxnLst/>
            <a:rect l="l" t="t" r="r" b="b"/>
            <a:pathLst>
              <a:path w="6350026" h="6350000" extrusionOk="0">
                <a:moveTo>
                  <a:pt x="0" y="0"/>
                </a:moveTo>
                <a:lnTo>
                  <a:pt x="6350026" y="0"/>
                </a:lnTo>
                <a:lnTo>
                  <a:pt x="6350026" y="6350000"/>
                </a:lnTo>
                <a:lnTo>
                  <a:pt x="0" y="6350000"/>
                </a:lnTo>
                <a:close/>
              </a:path>
            </a:pathLst>
          </a:custGeom>
          <a:blipFill rotWithShape="1">
            <a:blip r:embed="rId4">
              <a:alphaModFix/>
            </a:blip>
            <a:stretch>
              <a:fillRect l="-5587" t="-3220" r="-1704" b="-57817"/>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4" name="Google Shape;584;p40"/>
          <p:cNvSpPr/>
          <p:nvPr/>
        </p:nvSpPr>
        <p:spPr>
          <a:xfrm>
            <a:off x="9455393" y="2755609"/>
            <a:ext cx="3161921" cy="3161909"/>
          </a:xfrm>
          <a:custGeom>
            <a:avLst/>
            <a:gdLst/>
            <a:ahLst/>
            <a:cxnLst/>
            <a:rect l="l" t="t" r="r" b="b"/>
            <a:pathLst>
              <a:path w="6350026" h="6350000" extrusionOk="0">
                <a:moveTo>
                  <a:pt x="0" y="0"/>
                </a:moveTo>
                <a:lnTo>
                  <a:pt x="6350026" y="0"/>
                </a:lnTo>
                <a:lnTo>
                  <a:pt x="6350026" y="6350000"/>
                </a:lnTo>
                <a:lnTo>
                  <a:pt x="0" y="635000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5" name="Google Shape;585;p40"/>
          <p:cNvSpPr txBox="1"/>
          <p:nvPr/>
        </p:nvSpPr>
        <p:spPr>
          <a:xfrm>
            <a:off x="1131616" y="6022292"/>
            <a:ext cx="3161921" cy="1857605"/>
          </a:xfrm>
          <a:prstGeom prst="rect">
            <a:avLst/>
          </a:prstGeom>
          <a:noFill/>
          <a:ln>
            <a:noFill/>
          </a:ln>
        </p:spPr>
        <p:txBody>
          <a:bodyPr spcFirstLastPara="1" wrap="square" lIns="0" tIns="0" rIns="0" bIns="0" anchor="t" anchorCtr="0">
            <a:spAutoFit/>
          </a:bodyPr>
          <a:lstStyle/>
          <a:p>
            <a:pPr marL="0" marR="0" lvl="0" indent="0" algn="l" rtl="0">
              <a:lnSpc>
                <a:spcPct val="140050"/>
              </a:lnSpc>
              <a:spcBef>
                <a:spcPts val="0"/>
              </a:spcBef>
              <a:spcAft>
                <a:spcPts val="0"/>
              </a:spcAft>
              <a:buNone/>
            </a:pPr>
            <a:r>
              <a:rPr lang="en-US" sz="1965">
                <a:solidFill>
                  <a:srgbClr val="F80071"/>
                </a:solidFill>
                <a:latin typeface="Arial"/>
                <a:ea typeface="Arial"/>
                <a:cs typeface="Arial"/>
                <a:sym typeface="Arial"/>
              </a:rPr>
              <a:t>Timothée CHALAMET </a:t>
            </a:r>
            <a:endParaRPr/>
          </a:p>
          <a:p>
            <a:pPr marL="0" marR="0" lvl="0" indent="0" algn="l" rtl="0">
              <a:lnSpc>
                <a:spcPct val="140056"/>
              </a:lnSpc>
              <a:spcBef>
                <a:spcPts val="0"/>
              </a:spcBef>
              <a:spcAft>
                <a:spcPts val="0"/>
              </a:spcAft>
              <a:buNone/>
            </a:pPr>
            <a:r>
              <a:rPr lang="en-US" sz="1765">
                <a:solidFill>
                  <a:srgbClr val="FFFFFF"/>
                </a:solidFill>
                <a:latin typeface="Oswald"/>
                <a:ea typeface="Oswald"/>
                <a:cs typeface="Oswald"/>
                <a:sym typeface="Oswald"/>
              </a:rPr>
              <a:t>Acteur franco-américain révélé au grand public grâce à son rôle dans Call Me by Your Name (2017), pour lequel il reçoit une nomination à l’Oscar du meilleur acteur à seulement 22 ans. </a:t>
            </a:r>
            <a:endParaRPr/>
          </a:p>
        </p:txBody>
      </p:sp>
      <p:sp>
        <p:nvSpPr>
          <p:cNvPr id="586" name="Google Shape;586;p40"/>
          <p:cNvSpPr txBox="1"/>
          <p:nvPr/>
        </p:nvSpPr>
        <p:spPr>
          <a:xfrm>
            <a:off x="1028700" y="1019175"/>
            <a:ext cx="11130804" cy="1590675"/>
          </a:xfrm>
          <a:prstGeom prst="rect">
            <a:avLst/>
          </a:prstGeom>
          <a:noFill/>
          <a:ln>
            <a:noFill/>
          </a:ln>
        </p:spPr>
        <p:txBody>
          <a:bodyPr spcFirstLastPara="1" wrap="square" lIns="0" tIns="0" rIns="0" bIns="0" anchor="t" anchorCtr="0">
            <a:spAutoFit/>
          </a:bodyPr>
          <a:lstStyle/>
          <a:p>
            <a:pPr marL="0" marR="0" lvl="0" indent="0" algn="l" rtl="0">
              <a:lnSpc>
                <a:spcPct val="120007"/>
              </a:lnSpc>
              <a:spcBef>
                <a:spcPts val="0"/>
              </a:spcBef>
              <a:spcAft>
                <a:spcPts val="0"/>
              </a:spcAft>
              <a:buNone/>
            </a:pPr>
            <a:r>
              <a:rPr lang="en-US" sz="5248">
                <a:solidFill>
                  <a:srgbClr val="DE0267"/>
                </a:solidFill>
                <a:latin typeface="Arial"/>
                <a:ea typeface="Arial"/>
                <a:cs typeface="Arial"/>
                <a:sym typeface="Arial"/>
              </a:rPr>
              <a:t>DES HOMMES INSPIRANTS POUR L’ÉGALITÉ </a:t>
            </a:r>
            <a:endParaRPr/>
          </a:p>
        </p:txBody>
      </p:sp>
      <p:sp>
        <p:nvSpPr>
          <p:cNvPr id="587" name="Google Shape;587;p40"/>
          <p:cNvSpPr txBox="1"/>
          <p:nvPr/>
        </p:nvSpPr>
        <p:spPr>
          <a:xfrm>
            <a:off x="4479685" y="2707984"/>
            <a:ext cx="4589879" cy="6129646"/>
          </a:xfrm>
          <a:prstGeom prst="rect">
            <a:avLst/>
          </a:prstGeom>
          <a:noFill/>
          <a:ln>
            <a:noFill/>
          </a:ln>
        </p:spPr>
        <p:txBody>
          <a:bodyPr spcFirstLastPara="1" wrap="square" lIns="0" tIns="0" rIns="0" bIns="0" anchor="t" anchorCtr="0">
            <a:spAutoFit/>
          </a:bodyPr>
          <a:lstStyle/>
          <a:p>
            <a:pPr marL="0" marR="0" lvl="0" indent="0" algn="l" rtl="0">
              <a:lnSpc>
                <a:spcPct val="139016"/>
              </a:lnSpc>
              <a:spcBef>
                <a:spcPts val="0"/>
              </a:spcBef>
              <a:spcAft>
                <a:spcPts val="0"/>
              </a:spcAft>
              <a:buNone/>
            </a:pPr>
            <a:r>
              <a:rPr lang="en-US" sz="1748">
                <a:solidFill>
                  <a:srgbClr val="F80071"/>
                </a:solidFill>
                <a:latin typeface="Arial"/>
                <a:ea typeface="Arial"/>
                <a:cs typeface="Arial"/>
                <a:sym typeface="Arial"/>
              </a:rPr>
              <a:t>IL C</a:t>
            </a:r>
            <a:r>
              <a:rPr lang="en-US" sz="1748" b="1">
                <a:solidFill>
                  <a:srgbClr val="F80071"/>
                </a:solidFill>
                <a:latin typeface="Arial"/>
                <a:ea typeface="Arial"/>
                <a:cs typeface="Arial"/>
                <a:sym typeface="Arial"/>
              </a:rPr>
              <a:t>ASSE LES STÉRÉOTYPES DE VIRILITÉ :</a:t>
            </a:r>
            <a:endParaRPr/>
          </a:p>
          <a:p>
            <a:pPr marL="0" marR="0" lvl="0" indent="0" algn="l" rtl="0">
              <a:lnSpc>
                <a:spcPct val="139018"/>
              </a:lnSpc>
              <a:spcBef>
                <a:spcPts val="0"/>
              </a:spcBef>
              <a:spcAft>
                <a:spcPts val="0"/>
              </a:spcAft>
              <a:buNone/>
            </a:pPr>
            <a:r>
              <a:rPr lang="en-US" sz="1548">
                <a:solidFill>
                  <a:srgbClr val="FFFFFF"/>
                </a:solidFill>
                <a:latin typeface="Oswald"/>
                <a:ea typeface="Oswald"/>
                <a:cs typeface="Oswald"/>
                <a:sym typeface="Oswald"/>
              </a:rPr>
              <a:t>Chalamet assume une image sensible, romantique, douce, très éloignée des archétypes masculins dominants dans le cinéma hollywoodien.</a:t>
            </a:r>
            <a:endParaRPr/>
          </a:p>
          <a:p>
            <a:pPr marL="0" marR="0" lvl="0" indent="0" algn="l" rtl="0">
              <a:lnSpc>
                <a:spcPct val="58204"/>
              </a:lnSpc>
              <a:spcBef>
                <a:spcPts val="0"/>
              </a:spcBef>
              <a:spcAft>
                <a:spcPts val="0"/>
              </a:spcAft>
              <a:buNone/>
            </a:pPr>
            <a:endParaRPr sz="1548">
              <a:solidFill>
                <a:srgbClr val="FFFFFF"/>
              </a:solidFill>
              <a:latin typeface="Oswald"/>
              <a:ea typeface="Oswald"/>
              <a:cs typeface="Oswald"/>
              <a:sym typeface="Oswald"/>
            </a:endParaRPr>
          </a:p>
          <a:p>
            <a:pPr marL="0" marR="0" lvl="0" indent="0" algn="l" rtl="0">
              <a:lnSpc>
                <a:spcPct val="139016"/>
              </a:lnSpc>
              <a:spcBef>
                <a:spcPts val="0"/>
              </a:spcBef>
              <a:spcAft>
                <a:spcPts val="0"/>
              </a:spcAft>
              <a:buNone/>
            </a:pPr>
            <a:r>
              <a:rPr lang="en-US" sz="1748" b="1">
                <a:solidFill>
                  <a:srgbClr val="F80071"/>
                </a:solidFill>
                <a:latin typeface="Arial"/>
                <a:ea typeface="Arial"/>
                <a:cs typeface="Arial"/>
                <a:sym typeface="Arial"/>
              </a:rPr>
              <a:t>IL JOUE DES RÔLES NUANCÉS ET SENSIBLES :</a:t>
            </a:r>
            <a:endParaRPr/>
          </a:p>
          <a:p>
            <a:pPr marL="0" marR="0" lvl="0" indent="0" algn="l" rtl="0">
              <a:lnSpc>
                <a:spcPct val="139018"/>
              </a:lnSpc>
              <a:spcBef>
                <a:spcPts val="0"/>
              </a:spcBef>
              <a:spcAft>
                <a:spcPts val="0"/>
              </a:spcAft>
              <a:buNone/>
            </a:pPr>
            <a:r>
              <a:rPr lang="en-US" sz="1548">
                <a:solidFill>
                  <a:srgbClr val="FFFFFF"/>
                </a:solidFill>
                <a:latin typeface="Oswald"/>
                <a:ea typeface="Oswald"/>
                <a:cs typeface="Oswald"/>
                <a:sym typeface="Oswald"/>
              </a:rPr>
              <a:t>Dans Call Me by Your Name, Little Women ou Beautiful Boy, il incarne des personnages masculins qui expriment émotions, fragilité et tendresse, sans que cela ne remette en question leur force.</a:t>
            </a:r>
            <a:endParaRPr/>
          </a:p>
          <a:p>
            <a:pPr marL="0" marR="0" lvl="0" indent="0" algn="l" rtl="0">
              <a:lnSpc>
                <a:spcPct val="58333"/>
              </a:lnSpc>
              <a:spcBef>
                <a:spcPts val="0"/>
              </a:spcBef>
              <a:spcAft>
                <a:spcPts val="0"/>
              </a:spcAft>
              <a:buNone/>
            </a:pPr>
            <a:endParaRPr sz="1548">
              <a:solidFill>
                <a:srgbClr val="FFFFFF"/>
              </a:solidFill>
              <a:latin typeface="Oswald"/>
              <a:ea typeface="Oswald"/>
              <a:cs typeface="Oswald"/>
              <a:sym typeface="Oswald"/>
            </a:endParaRPr>
          </a:p>
          <a:p>
            <a:pPr marL="0" marR="0" lvl="0" indent="0" algn="l" rtl="0">
              <a:lnSpc>
                <a:spcPct val="139016"/>
              </a:lnSpc>
              <a:spcBef>
                <a:spcPts val="0"/>
              </a:spcBef>
              <a:spcAft>
                <a:spcPts val="0"/>
              </a:spcAft>
              <a:buNone/>
            </a:pPr>
            <a:r>
              <a:rPr lang="en-US" sz="1748" b="1">
                <a:solidFill>
                  <a:srgbClr val="F80071"/>
                </a:solidFill>
                <a:latin typeface="Arial"/>
                <a:ea typeface="Arial"/>
                <a:cs typeface="Arial"/>
                <a:sym typeface="Arial"/>
              </a:rPr>
              <a:t>ICÔNE DE MODE ENGAGÉE :</a:t>
            </a:r>
            <a:endParaRPr/>
          </a:p>
          <a:p>
            <a:pPr marL="0" marR="0" lvl="0" indent="0" algn="l" rtl="0">
              <a:lnSpc>
                <a:spcPct val="139018"/>
              </a:lnSpc>
              <a:spcBef>
                <a:spcPts val="0"/>
              </a:spcBef>
              <a:spcAft>
                <a:spcPts val="0"/>
              </a:spcAft>
              <a:buNone/>
            </a:pPr>
            <a:r>
              <a:rPr lang="en-US" sz="1548">
                <a:solidFill>
                  <a:srgbClr val="FFFFFF"/>
                </a:solidFill>
                <a:latin typeface="Oswald"/>
                <a:ea typeface="Oswald"/>
                <a:cs typeface="Oswald"/>
                <a:sym typeface="Oswald"/>
              </a:rPr>
              <a:t>Il adopte un style vestimentaire non-genré, avec des silhouettes parfois très androgynes, assumant les couleurs pastel, les paillettes, les hauts moulants ou encore des costumes réinventés. Il participe à la déconstruction des normes esthétiques genrées dans la mode masculine.</a:t>
            </a:r>
            <a:endParaRPr/>
          </a:p>
          <a:p>
            <a:pPr marL="0" marR="0" lvl="0" indent="0" algn="l" rtl="0">
              <a:lnSpc>
                <a:spcPct val="58333"/>
              </a:lnSpc>
              <a:spcBef>
                <a:spcPts val="0"/>
              </a:spcBef>
              <a:spcAft>
                <a:spcPts val="0"/>
              </a:spcAft>
              <a:buNone/>
            </a:pPr>
            <a:endParaRPr sz="1548">
              <a:solidFill>
                <a:srgbClr val="FFFFFF"/>
              </a:solidFill>
              <a:latin typeface="Oswald"/>
              <a:ea typeface="Oswald"/>
              <a:cs typeface="Oswald"/>
              <a:sym typeface="Oswald"/>
            </a:endParaRPr>
          </a:p>
          <a:p>
            <a:pPr marL="0" marR="0" lvl="0" indent="0" algn="l" rtl="0">
              <a:lnSpc>
                <a:spcPct val="139016"/>
              </a:lnSpc>
              <a:spcBef>
                <a:spcPts val="0"/>
              </a:spcBef>
              <a:spcAft>
                <a:spcPts val="0"/>
              </a:spcAft>
              <a:buNone/>
            </a:pPr>
            <a:r>
              <a:rPr lang="en-US" sz="1748" b="1">
                <a:solidFill>
                  <a:srgbClr val="F80071"/>
                </a:solidFill>
                <a:latin typeface="Arial"/>
                <a:ea typeface="Arial"/>
                <a:cs typeface="Arial"/>
                <a:sym typeface="Arial"/>
              </a:rPr>
              <a:t>ENGAGÉ DANS SES PRISES DE PAROLE :</a:t>
            </a:r>
            <a:endParaRPr/>
          </a:p>
          <a:p>
            <a:pPr marL="0" marR="0" lvl="0" indent="0" algn="l" rtl="0">
              <a:lnSpc>
                <a:spcPct val="139018"/>
              </a:lnSpc>
              <a:spcBef>
                <a:spcPts val="0"/>
              </a:spcBef>
              <a:spcAft>
                <a:spcPts val="0"/>
              </a:spcAft>
              <a:buNone/>
            </a:pPr>
            <a:r>
              <a:rPr lang="en-US" sz="1548">
                <a:solidFill>
                  <a:srgbClr val="FFFFFF"/>
                </a:solidFill>
                <a:latin typeface="Oswald"/>
                <a:ea typeface="Oswald"/>
                <a:cs typeface="Oswald"/>
                <a:sym typeface="Oswald"/>
              </a:rPr>
              <a:t>Il a refusé son cachet pour un film de Woody Allen suite aux accusations visant le réalisateur, affirmant vouloir faire des choix éthiques et responsables.</a:t>
            </a:r>
            <a:endParaRPr/>
          </a:p>
        </p:txBody>
      </p:sp>
      <p:sp>
        <p:nvSpPr>
          <p:cNvPr id="588" name="Google Shape;588;p40"/>
          <p:cNvSpPr txBox="1"/>
          <p:nvPr/>
        </p:nvSpPr>
        <p:spPr>
          <a:xfrm>
            <a:off x="9455393" y="6022292"/>
            <a:ext cx="3161921" cy="2772005"/>
          </a:xfrm>
          <a:prstGeom prst="rect">
            <a:avLst/>
          </a:prstGeom>
          <a:noFill/>
          <a:ln>
            <a:noFill/>
          </a:ln>
        </p:spPr>
        <p:txBody>
          <a:bodyPr spcFirstLastPara="1" wrap="square" lIns="0" tIns="0" rIns="0" bIns="0" anchor="t" anchorCtr="0">
            <a:spAutoFit/>
          </a:bodyPr>
          <a:lstStyle/>
          <a:p>
            <a:pPr marL="0" marR="0" lvl="0" indent="0" algn="l" rtl="0">
              <a:lnSpc>
                <a:spcPct val="140050"/>
              </a:lnSpc>
              <a:spcBef>
                <a:spcPts val="0"/>
              </a:spcBef>
              <a:spcAft>
                <a:spcPts val="0"/>
              </a:spcAft>
              <a:buNone/>
            </a:pPr>
            <a:r>
              <a:rPr lang="en-US" sz="1965">
                <a:solidFill>
                  <a:srgbClr val="F80071"/>
                </a:solidFill>
                <a:latin typeface="Arial"/>
                <a:ea typeface="Arial"/>
                <a:cs typeface="Arial"/>
                <a:sym typeface="Arial"/>
              </a:rPr>
              <a:t>Youssoupha</a:t>
            </a:r>
            <a:endParaRPr/>
          </a:p>
          <a:p>
            <a:pPr marL="0" marR="0" lvl="0" indent="0" algn="l" rtl="0">
              <a:lnSpc>
                <a:spcPct val="140056"/>
              </a:lnSpc>
              <a:spcBef>
                <a:spcPts val="0"/>
              </a:spcBef>
              <a:spcAft>
                <a:spcPts val="0"/>
              </a:spcAft>
              <a:buNone/>
            </a:pPr>
            <a:r>
              <a:rPr lang="en-US" sz="1765">
                <a:solidFill>
                  <a:srgbClr val="FFFFFF"/>
                </a:solidFill>
                <a:latin typeface="Oswald"/>
                <a:ea typeface="Oswald"/>
                <a:cs typeface="Oswald"/>
                <a:sym typeface="Oswald"/>
              </a:rPr>
              <a:t>Né à Kinshasa et élevé en France, Youssoupha s’impose dans le paysage du rap français avec des textes puissants, sensibles et engagés. Refusant les clichés virilistes, il construit une œuvre autour de l’intelligence, de la nuance et du respect.</a:t>
            </a:r>
            <a:endParaRPr/>
          </a:p>
        </p:txBody>
      </p:sp>
      <p:sp>
        <p:nvSpPr>
          <p:cNvPr id="589" name="Google Shape;589;p40"/>
          <p:cNvSpPr txBox="1"/>
          <p:nvPr/>
        </p:nvSpPr>
        <p:spPr>
          <a:xfrm>
            <a:off x="12807815" y="2707984"/>
            <a:ext cx="4589879" cy="4880457"/>
          </a:xfrm>
          <a:prstGeom prst="rect">
            <a:avLst/>
          </a:prstGeom>
          <a:noFill/>
          <a:ln>
            <a:noFill/>
          </a:ln>
        </p:spPr>
        <p:txBody>
          <a:bodyPr spcFirstLastPara="1" wrap="square" lIns="0" tIns="0" rIns="0" bIns="0" anchor="t" anchorCtr="0">
            <a:spAutoFit/>
          </a:bodyPr>
          <a:lstStyle/>
          <a:p>
            <a:pPr marL="0" marR="0" lvl="0" indent="0" algn="l" rtl="0">
              <a:lnSpc>
                <a:spcPct val="139016"/>
              </a:lnSpc>
              <a:spcBef>
                <a:spcPts val="0"/>
              </a:spcBef>
              <a:spcAft>
                <a:spcPts val="0"/>
              </a:spcAft>
              <a:buNone/>
            </a:pPr>
            <a:r>
              <a:rPr lang="en-US" sz="1748">
                <a:solidFill>
                  <a:srgbClr val="F80071"/>
                </a:solidFill>
                <a:latin typeface="Arial"/>
                <a:ea typeface="Arial"/>
                <a:cs typeface="Arial"/>
                <a:sym typeface="Arial"/>
              </a:rPr>
              <a:t>DES MESSAGES FORTS POUR L’ÉGALITÉ :</a:t>
            </a:r>
            <a:endParaRPr/>
          </a:p>
          <a:p>
            <a:pPr marL="0" marR="0" lvl="0" indent="0" algn="l" rtl="0">
              <a:lnSpc>
                <a:spcPct val="139018"/>
              </a:lnSpc>
              <a:spcBef>
                <a:spcPts val="0"/>
              </a:spcBef>
              <a:spcAft>
                <a:spcPts val="0"/>
              </a:spcAft>
              <a:buNone/>
            </a:pPr>
            <a:r>
              <a:rPr lang="en-US" sz="1548">
                <a:solidFill>
                  <a:srgbClr val="FFFFFF"/>
                </a:solidFill>
                <a:latin typeface="Oswald"/>
                <a:ea typeface="Oswald"/>
                <a:cs typeface="Oswald"/>
                <a:sym typeface="Oswald"/>
              </a:rPr>
              <a:t>À travers ses chansons, Youssoupha évoque le rôle des femmes, la paternité, le respect mutuel, et s’oppose au sexisme ordinaire. Il dénonce aussi les violences et la marginalisation avec des mots justes, loin des discours dominants dans le rap.</a:t>
            </a:r>
            <a:endParaRPr/>
          </a:p>
          <a:p>
            <a:pPr marL="0" marR="0" lvl="0" indent="0" algn="l" rtl="0">
              <a:lnSpc>
                <a:spcPct val="58204"/>
              </a:lnSpc>
              <a:spcBef>
                <a:spcPts val="0"/>
              </a:spcBef>
              <a:spcAft>
                <a:spcPts val="0"/>
              </a:spcAft>
              <a:buNone/>
            </a:pPr>
            <a:endParaRPr sz="1548">
              <a:solidFill>
                <a:srgbClr val="FFFFFF"/>
              </a:solidFill>
              <a:latin typeface="Oswald"/>
              <a:ea typeface="Oswald"/>
              <a:cs typeface="Oswald"/>
              <a:sym typeface="Oswald"/>
            </a:endParaRPr>
          </a:p>
          <a:p>
            <a:pPr marL="0" marR="0" lvl="0" indent="0" algn="l" rtl="0">
              <a:lnSpc>
                <a:spcPct val="139016"/>
              </a:lnSpc>
              <a:spcBef>
                <a:spcPts val="0"/>
              </a:spcBef>
              <a:spcAft>
                <a:spcPts val="0"/>
              </a:spcAft>
              <a:buNone/>
            </a:pPr>
            <a:r>
              <a:rPr lang="en-US" sz="1748">
                <a:solidFill>
                  <a:srgbClr val="F80071"/>
                </a:solidFill>
                <a:latin typeface="Arial"/>
                <a:ea typeface="Arial"/>
                <a:cs typeface="Arial"/>
                <a:sym typeface="Arial"/>
              </a:rPr>
              <a:t>Un homme, un père, un modèle : </a:t>
            </a:r>
            <a:endParaRPr/>
          </a:p>
          <a:p>
            <a:pPr marL="0" marR="0" lvl="0" indent="0" algn="l" rtl="0">
              <a:lnSpc>
                <a:spcPct val="139018"/>
              </a:lnSpc>
              <a:spcBef>
                <a:spcPts val="0"/>
              </a:spcBef>
              <a:spcAft>
                <a:spcPts val="0"/>
              </a:spcAft>
              <a:buNone/>
            </a:pPr>
            <a:r>
              <a:rPr lang="en-US" sz="1548">
                <a:solidFill>
                  <a:srgbClr val="FFFFFF"/>
                </a:solidFill>
                <a:latin typeface="Oswald"/>
                <a:ea typeface="Oswald"/>
                <a:cs typeface="Oswald"/>
                <a:sym typeface="Oswald"/>
              </a:rPr>
              <a:t>DANS plusieurs titres, il parle de son rôle de père avec tendresse et responsabilité, offrant une image de masculinité bienveillante, émotive et attentive. Il prône l’éducation, le dialogue, et l’ouverture aux émotions.</a:t>
            </a:r>
            <a:endParaRPr/>
          </a:p>
          <a:p>
            <a:pPr marL="0" marR="0" lvl="0" indent="0" algn="l" rtl="0">
              <a:lnSpc>
                <a:spcPct val="58204"/>
              </a:lnSpc>
              <a:spcBef>
                <a:spcPts val="0"/>
              </a:spcBef>
              <a:spcAft>
                <a:spcPts val="0"/>
              </a:spcAft>
              <a:buNone/>
            </a:pPr>
            <a:endParaRPr sz="1548">
              <a:solidFill>
                <a:srgbClr val="FFFFFF"/>
              </a:solidFill>
              <a:latin typeface="Oswald"/>
              <a:ea typeface="Oswald"/>
              <a:cs typeface="Oswald"/>
              <a:sym typeface="Oswald"/>
            </a:endParaRPr>
          </a:p>
          <a:p>
            <a:pPr marL="0" marR="0" lvl="0" indent="0" algn="l" rtl="0">
              <a:lnSpc>
                <a:spcPct val="139016"/>
              </a:lnSpc>
              <a:spcBef>
                <a:spcPts val="0"/>
              </a:spcBef>
              <a:spcAft>
                <a:spcPts val="0"/>
              </a:spcAft>
              <a:buNone/>
            </a:pPr>
            <a:r>
              <a:rPr lang="en-US" sz="1748">
                <a:solidFill>
                  <a:srgbClr val="F80071"/>
                </a:solidFill>
                <a:latin typeface="Arial"/>
                <a:ea typeface="Arial"/>
                <a:cs typeface="Arial"/>
                <a:sym typeface="Arial"/>
              </a:rPr>
              <a:t>L'art au service des valeurs :</a:t>
            </a:r>
            <a:endParaRPr/>
          </a:p>
          <a:p>
            <a:pPr marL="0" marR="0" lvl="0" indent="0" algn="l" rtl="0">
              <a:lnSpc>
                <a:spcPct val="139018"/>
              </a:lnSpc>
              <a:spcBef>
                <a:spcPts val="0"/>
              </a:spcBef>
              <a:spcAft>
                <a:spcPts val="0"/>
              </a:spcAft>
              <a:buNone/>
            </a:pPr>
            <a:r>
              <a:rPr lang="en-US" sz="1548">
                <a:solidFill>
                  <a:srgbClr val="FFFFFF"/>
                </a:solidFill>
                <a:latin typeface="Oswald"/>
                <a:ea typeface="Oswald"/>
                <a:cs typeface="Oswald"/>
                <a:sym typeface="Oswald"/>
              </a:rPr>
              <a:t>YOUssoupha s’investit dans des projets éducatifs et culturels. Il intervient régulièrement dans des établissements scolaires, en prison ou lors de rencontres citoyennes, pour promouvoir l’égalité, l’expression de soi et le respect de l’autre à travers le rap.</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593"/>
        <p:cNvGrpSpPr/>
        <p:nvPr/>
      </p:nvGrpSpPr>
      <p:grpSpPr>
        <a:xfrm>
          <a:off x="0" y="0"/>
          <a:ext cx="0" cy="0"/>
          <a:chOff x="0" y="0"/>
          <a:chExt cx="0" cy="0"/>
        </a:xfrm>
      </p:grpSpPr>
      <p:sp>
        <p:nvSpPr>
          <p:cNvPr id="594" name="Google Shape;594;p41"/>
          <p:cNvSpPr/>
          <p:nvPr/>
        </p:nvSpPr>
        <p:spPr>
          <a:xfrm>
            <a:off x="1131616" y="2755609"/>
            <a:ext cx="3161921" cy="3161909"/>
          </a:xfrm>
          <a:custGeom>
            <a:avLst/>
            <a:gdLst/>
            <a:ahLst/>
            <a:cxnLst/>
            <a:rect l="l" t="t" r="r" b="b"/>
            <a:pathLst>
              <a:path w="6350026" h="6350000" extrusionOk="0">
                <a:moveTo>
                  <a:pt x="0" y="0"/>
                </a:moveTo>
                <a:lnTo>
                  <a:pt x="6350026" y="0"/>
                </a:lnTo>
                <a:lnTo>
                  <a:pt x="6350026" y="6350000"/>
                </a:lnTo>
                <a:lnTo>
                  <a:pt x="0" y="6350000"/>
                </a:lnTo>
                <a:close/>
              </a:path>
            </a:pathLst>
          </a:custGeom>
          <a:blipFill rotWithShape="1">
            <a:blip r:embed="rId3">
              <a:alphaModFix/>
            </a:blip>
            <a:stretch>
              <a:fillRect l="-6142" b="-6143"/>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5" name="Google Shape;595;p41"/>
          <p:cNvSpPr/>
          <p:nvPr/>
        </p:nvSpPr>
        <p:spPr>
          <a:xfrm>
            <a:off x="9321352" y="2755609"/>
            <a:ext cx="3161921" cy="3161909"/>
          </a:xfrm>
          <a:custGeom>
            <a:avLst/>
            <a:gdLst/>
            <a:ahLst/>
            <a:cxnLst/>
            <a:rect l="l" t="t" r="r" b="b"/>
            <a:pathLst>
              <a:path w="6350026" h="6350000" extrusionOk="0">
                <a:moveTo>
                  <a:pt x="0" y="0"/>
                </a:moveTo>
                <a:lnTo>
                  <a:pt x="6350026" y="0"/>
                </a:lnTo>
                <a:lnTo>
                  <a:pt x="6350026" y="6350000"/>
                </a:lnTo>
                <a:lnTo>
                  <a:pt x="0" y="6350000"/>
                </a:lnTo>
                <a:close/>
              </a:path>
            </a:pathLst>
          </a:custGeom>
          <a:blipFill rotWithShape="1">
            <a:blip r:embed="rId4">
              <a:alphaModFix/>
            </a:blip>
            <a:stretch>
              <a:fillRect l="-63452" r="-1794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6" name="Google Shape;596;p41"/>
          <p:cNvSpPr txBox="1"/>
          <p:nvPr/>
        </p:nvSpPr>
        <p:spPr>
          <a:xfrm>
            <a:off x="1131616" y="6022292"/>
            <a:ext cx="3161921" cy="1552805"/>
          </a:xfrm>
          <a:prstGeom prst="rect">
            <a:avLst/>
          </a:prstGeom>
          <a:noFill/>
          <a:ln>
            <a:noFill/>
          </a:ln>
        </p:spPr>
        <p:txBody>
          <a:bodyPr spcFirstLastPara="1" wrap="square" lIns="0" tIns="0" rIns="0" bIns="0" anchor="t" anchorCtr="0">
            <a:spAutoFit/>
          </a:bodyPr>
          <a:lstStyle/>
          <a:p>
            <a:pPr marL="0" marR="0" lvl="0" indent="0" algn="l" rtl="0">
              <a:lnSpc>
                <a:spcPct val="140050"/>
              </a:lnSpc>
              <a:spcBef>
                <a:spcPts val="0"/>
              </a:spcBef>
              <a:spcAft>
                <a:spcPts val="0"/>
              </a:spcAft>
              <a:buNone/>
            </a:pPr>
            <a:r>
              <a:rPr lang="en-US" sz="1965">
                <a:solidFill>
                  <a:srgbClr val="F80071"/>
                </a:solidFill>
                <a:latin typeface="Arial"/>
                <a:ea typeface="Arial"/>
                <a:cs typeface="Arial"/>
                <a:sym typeface="Arial"/>
              </a:rPr>
              <a:t>Pierre-Eric POMMELLET</a:t>
            </a:r>
            <a:endParaRPr/>
          </a:p>
          <a:p>
            <a:pPr marL="0" marR="0" lvl="0" indent="0" algn="l" rtl="0">
              <a:lnSpc>
                <a:spcPct val="140056"/>
              </a:lnSpc>
              <a:spcBef>
                <a:spcPts val="0"/>
              </a:spcBef>
              <a:spcAft>
                <a:spcPts val="0"/>
              </a:spcAft>
              <a:buNone/>
            </a:pPr>
            <a:r>
              <a:rPr lang="en-US" sz="1765" u="none" strike="noStrike">
                <a:solidFill>
                  <a:srgbClr val="FFFFFF"/>
                </a:solidFill>
                <a:latin typeface="Oswald"/>
                <a:ea typeface="Oswald"/>
                <a:cs typeface="Oswald"/>
                <a:sym typeface="Oswald"/>
              </a:rPr>
              <a:t>Président-Directeur Général de Naval Group depuis le 24 mars 2020 et Président d’honneur de l’association Elles bougent depuis janvier 2025.</a:t>
            </a:r>
            <a:endParaRPr/>
          </a:p>
        </p:txBody>
      </p:sp>
      <p:sp>
        <p:nvSpPr>
          <p:cNvPr id="597" name="Google Shape;597;p41"/>
          <p:cNvSpPr txBox="1"/>
          <p:nvPr/>
        </p:nvSpPr>
        <p:spPr>
          <a:xfrm>
            <a:off x="1028700" y="1019175"/>
            <a:ext cx="11130804" cy="1590675"/>
          </a:xfrm>
          <a:prstGeom prst="rect">
            <a:avLst/>
          </a:prstGeom>
          <a:noFill/>
          <a:ln>
            <a:noFill/>
          </a:ln>
        </p:spPr>
        <p:txBody>
          <a:bodyPr spcFirstLastPara="1" wrap="square" lIns="0" tIns="0" rIns="0" bIns="0" anchor="t" anchorCtr="0">
            <a:spAutoFit/>
          </a:bodyPr>
          <a:lstStyle/>
          <a:p>
            <a:pPr marL="0" marR="0" lvl="0" indent="0" algn="l" rtl="0">
              <a:lnSpc>
                <a:spcPct val="120007"/>
              </a:lnSpc>
              <a:spcBef>
                <a:spcPts val="0"/>
              </a:spcBef>
              <a:spcAft>
                <a:spcPts val="0"/>
              </a:spcAft>
              <a:buNone/>
            </a:pPr>
            <a:r>
              <a:rPr lang="en-US" sz="5248">
                <a:solidFill>
                  <a:srgbClr val="DE0267"/>
                </a:solidFill>
                <a:latin typeface="Arial"/>
                <a:ea typeface="Arial"/>
                <a:cs typeface="Arial"/>
                <a:sym typeface="Arial"/>
              </a:rPr>
              <a:t>DES HOMMES INSPIRANTS POUR L’ÉGALITÉ </a:t>
            </a:r>
            <a:endParaRPr/>
          </a:p>
        </p:txBody>
      </p:sp>
      <p:sp>
        <p:nvSpPr>
          <p:cNvPr id="598" name="Google Shape;598;p41"/>
          <p:cNvSpPr txBox="1"/>
          <p:nvPr/>
        </p:nvSpPr>
        <p:spPr>
          <a:xfrm>
            <a:off x="4479685" y="2707984"/>
            <a:ext cx="4589879" cy="6431247"/>
          </a:xfrm>
          <a:prstGeom prst="rect">
            <a:avLst/>
          </a:prstGeom>
          <a:noFill/>
          <a:ln>
            <a:noFill/>
          </a:ln>
        </p:spPr>
        <p:txBody>
          <a:bodyPr spcFirstLastPara="1" wrap="square" lIns="0" tIns="0" rIns="0" bIns="0" anchor="t" anchorCtr="0">
            <a:spAutoFit/>
          </a:bodyPr>
          <a:lstStyle/>
          <a:p>
            <a:pPr marL="0" marR="0" lvl="0" indent="0" algn="l" rtl="0">
              <a:lnSpc>
                <a:spcPct val="138983"/>
              </a:lnSpc>
              <a:spcBef>
                <a:spcPts val="0"/>
              </a:spcBef>
              <a:spcAft>
                <a:spcPts val="0"/>
              </a:spcAft>
              <a:buNone/>
            </a:pPr>
            <a:r>
              <a:rPr lang="en-US" sz="1770">
                <a:solidFill>
                  <a:srgbClr val="F80071"/>
                </a:solidFill>
                <a:latin typeface="Arial"/>
                <a:ea typeface="Arial"/>
                <a:cs typeface="Arial"/>
                <a:sym typeface="Arial"/>
              </a:rPr>
              <a:t>UN ENGAGEMENT</a:t>
            </a:r>
            <a:r>
              <a:rPr lang="en-US" sz="1770" b="1">
                <a:solidFill>
                  <a:srgbClr val="F80071"/>
                </a:solidFill>
                <a:latin typeface="Arial"/>
                <a:ea typeface="Arial"/>
                <a:cs typeface="Arial"/>
                <a:sym typeface="Arial"/>
              </a:rPr>
              <a:t> FORT POUR L’ÉGALITÉ FEMMES-HOMMES DANS LES FILIÈRES TECHNIQUES</a:t>
            </a:r>
            <a:endParaRPr/>
          </a:p>
          <a:p>
            <a:pPr marL="0" marR="0" lvl="0" indent="0" algn="l" rtl="0">
              <a:lnSpc>
                <a:spcPct val="138967"/>
              </a:lnSpc>
              <a:spcBef>
                <a:spcPts val="0"/>
              </a:spcBef>
              <a:spcAft>
                <a:spcPts val="0"/>
              </a:spcAft>
              <a:buNone/>
            </a:pPr>
            <a:r>
              <a:rPr lang="en-US" sz="1550">
                <a:solidFill>
                  <a:srgbClr val="FFFFFF"/>
                </a:solidFill>
                <a:latin typeface="Oswald"/>
                <a:ea typeface="Oswald"/>
                <a:cs typeface="Oswald"/>
                <a:sym typeface="Oswald"/>
              </a:rPr>
              <a:t>À TRAVERS SA PRÉSIDENCE D'HONNEUR DE L'ASSOCIATION ELLES BOUGENT, IL AFFIRME SA VOLONTÉ DE FAIRE PROGRESSER LA PLACE DES FEMMES DANS L’INDUSTRIE, EN PARTICULIER DANS LES MÉTIERS ENCORE TRÈS MASCULINS : OUVRIÈRES, TECHNICIENNES, INGÉNIEURES.</a:t>
            </a:r>
            <a:endParaRPr/>
          </a:p>
          <a:p>
            <a:pPr marL="0" marR="0" lvl="0" indent="0" algn="l" rtl="0">
              <a:lnSpc>
                <a:spcPct val="138967"/>
              </a:lnSpc>
              <a:spcBef>
                <a:spcPts val="0"/>
              </a:spcBef>
              <a:spcAft>
                <a:spcPts val="0"/>
              </a:spcAft>
              <a:buNone/>
            </a:pPr>
            <a:r>
              <a:rPr lang="en-US" sz="1550">
                <a:solidFill>
                  <a:srgbClr val="FFFFFF"/>
                </a:solidFill>
                <a:latin typeface="Oswald"/>
                <a:ea typeface="Oswald"/>
                <a:cs typeface="Oswald"/>
                <a:sym typeface="Oswald"/>
              </a:rPr>
              <a:t>IL INSISTE SUR LE RÔLE DES ENTREPRISES DANS LA SENSIBILISATION DÈS LE PLUS JEUNE ÂGE, EN INTERVENANT DIRECTEMENT DANS LES ÉCOLES. IL A AINSI MENÉ UNE ACTION DE TERRAIN AUPRÈS D’ÉLÈVES DE CM1 À BREST, DANS SON ANCIENNE ÉCOLE, POUR PARTAGER SON PARCOURS ET ENCOURAGER FILLES ET GARÇONS À S’AUTORISER TOUTES LES AMBITIONS PROFESSIONNELLES.</a:t>
            </a:r>
            <a:endParaRPr/>
          </a:p>
          <a:p>
            <a:pPr marL="0" marR="0" lvl="0" indent="0" algn="l" rtl="0">
              <a:lnSpc>
                <a:spcPct val="58258"/>
              </a:lnSpc>
              <a:spcBef>
                <a:spcPts val="0"/>
              </a:spcBef>
              <a:spcAft>
                <a:spcPts val="0"/>
              </a:spcAft>
              <a:buNone/>
            </a:pPr>
            <a:endParaRPr sz="1550">
              <a:solidFill>
                <a:srgbClr val="FFFFFF"/>
              </a:solidFill>
              <a:latin typeface="Oswald"/>
              <a:ea typeface="Oswald"/>
              <a:cs typeface="Oswald"/>
              <a:sym typeface="Oswald"/>
            </a:endParaRPr>
          </a:p>
          <a:p>
            <a:pPr marL="0" marR="0" lvl="0" indent="0" algn="l" rtl="0">
              <a:lnSpc>
                <a:spcPct val="139016"/>
              </a:lnSpc>
              <a:spcBef>
                <a:spcPts val="0"/>
              </a:spcBef>
              <a:spcAft>
                <a:spcPts val="0"/>
              </a:spcAft>
              <a:buNone/>
            </a:pPr>
            <a:r>
              <a:rPr lang="en-US" sz="1748">
                <a:solidFill>
                  <a:srgbClr val="F80071"/>
                </a:solidFill>
                <a:latin typeface="Arial"/>
                <a:ea typeface="Arial"/>
                <a:cs typeface="Arial"/>
                <a:sym typeface="Arial"/>
              </a:rPr>
              <a:t>Un message inspirant et concret</a:t>
            </a:r>
            <a:endParaRPr/>
          </a:p>
          <a:p>
            <a:pPr marL="0" marR="0" lvl="0" indent="0" algn="l" rtl="0">
              <a:lnSpc>
                <a:spcPct val="139018"/>
              </a:lnSpc>
              <a:spcBef>
                <a:spcPts val="0"/>
              </a:spcBef>
              <a:spcAft>
                <a:spcPts val="0"/>
              </a:spcAft>
              <a:buNone/>
            </a:pPr>
            <a:r>
              <a:rPr lang="en-US" sz="1548">
                <a:solidFill>
                  <a:srgbClr val="FFFFFF"/>
                </a:solidFill>
                <a:latin typeface="Oswald"/>
                <a:ea typeface="Oswald"/>
                <a:cs typeface="Oswald"/>
                <a:sym typeface="Oswald"/>
              </a:rPr>
              <a:t>AVEC AUTHENTICITÉ ET PROXIMITÉ, PIERRE-ÉRIC POMMELLET TÉMOIGNE DE L’IMPORTANCE DE LA MIXITÉ POUR L’AVENIR INDUSTRIEL DE LA FRANCE. EN SALUANT L’ENGAGEMENT DES MARRAINES D’ELLES BOUGENT, IL VALORISE UNE APPROCHE COLLECTIVE ET DURABLE POUR FAIRE ÉVOLUER LES REPRÉSENTATIONS ET OUVRIR LES PORTES DE L’INDUSTRIE À TOUTES ET TOUS.</a:t>
            </a:r>
            <a:endParaRPr/>
          </a:p>
        </p:txBody>
      </p:sp>
      <p:sp>
        <p:nvSpPr>
          <p:cNvPr id="599" name="Google Shape;599;p41"/>
          <p:cNvSpPr txBox="1"/>
          <p:nvPr/>
        </p:nvSpPr>
        <p:spPr>
          <a:xfrm>
            <a:off x="9321352" y="6022292"/>
            <a:ext cx="3161921" cy="1552805"/>
          </a:xfrm>
          <a:prstGeom prst="rect">
            <a:avLst/>
          </a:prstGeom>
          <a:noFill/>
          <a:ln>
            <a:noFill/>
          </a:ln>
        </p:spPr>
        <p:txBody>
          <a:bodyPr spcFirstLastPara="1" wrap="square" lIns="0" tIns="0" rIns="0" bIns="0" anchor="t" anchorCtr="0">
            <a:spAutoFit/>
          </a:bodyPr>
          <a:lstStyle/>
          <a:p>
            <a:pPr marL="0" marR="0" lvl="0" indent="0" algn="l" rtl="0">
              <a:lnSpc>
                <a:spcPct val="140050"/>
              </a:lnSpc>
              <a:spcBef>
                <a:spcPts val="0"/>
              </a:spcBef>
              <a:spcAft>
                <a:spcPts val="0"/>
              </a:spcAft>
              <a:buNone/>
            </a:pPr>
            <a:r>
              <a:rPr lang="en-US" sz="1965">
                <a:solidFill>
                  <a:srgbClr val="F80071"/>
                </a:solidFill>
                <a:latin typeface="Arial"/>
                <a:ea typeface="Arial"/>
                <a:cs typeface="Arial"/>
                <a:sym typeface="Arial"/>
              </a:rPr>
              <a:t>Jérémy CLAMY‑EDROUX</a:t>
            </a:r>
            <a:endParaRPr/>
          </a:p>
          <a:p>
            <a:pPr marL="0" marR="0" lvl="0" indent="0" algn="l" rtl="0">
              <a:lnSpc>
                <a:spcPct val="140056"/>
              </a:lnSpc>
              <a:spcBef>
                <a:spcPts val="0"/>
              </a:spcBef>
              <a:spcAft>
                <a:spcPts val="0"/>
              </a:spcAft>
              <a:buNone/>
            </a:pPr>
            <a:r>
              <a:rPr lang="en-US" sz="1765" u="none" strike="noStrike">
                <a:solidFill>
                  <a:srgbClr val="FFFFFF"/>
                </a:solidFill>
                <a:latin typeface="Oswald"/>
                <a:ea typeface="Oswald"/>
                <a:cs typeface="Oswald"/>
                <a:sym typeface="Oswald"/>
              </a:rPr>
              <a:t>Jérémy Clamy-Edroux est un joueur professionnel de rugby français passé par le Stade Français, le RC Toulon et Rouen Normandie Rugby.</a:t>
            </a:r>
            <a:endParaRPr/>
          </a:p>
        </p:txBody>
      </p:sp>
      <p:sp>
        <p:nvSpPr>
          <p:cNvPr id="600" name="Google Shape;600;p41"/>
          <p:cNvSpPr txBox="1"/>
          <p:nvPr/>
        </p:nvSpPr>
        <p:spPr>
          <a:xfrm>
            <a:off x="12669421" y="2707984"/>
            <a:ext cx="4589879" cy="6350195"/>
          </a:xfrm>
          <a:prstGeom prst="rect">
            <a:avLst/>
          </a:prstGeom>
          <a:noFill/>
          <a:ln>
            <a:noFill/>
          </a:ln>
        </p:spPr>
        <p:txBody>
          <a:bodyPr spcFirstLastPara="1" wrap="square" lIns="0" tIns="0" rIns="0" bIns="0" anchor="t" anchorCtr="0">
            <a:spAutoFit/>
          </a:bodyPr>
          <a:lstStyle/>
          <a:p>
            <a:pPr marL="0" marR="0" lvl="0" indent="0" algn="l" rtl="0">
              <a:lnSpc>
                <a:spcPct val="138983"/>
              </a:lnSpc>
              <a:spcBef>
                <a:spcPts val="0"/>
              </a:spcBef>
              <a:spcAft>
                <a:spcPts val="0"/>
              </a:spcAft>
              <a:buNone/>
            </a:pPr>
            <a:r>
              <a:rPr lang="en-US" sz="1770">
                <a:solidFill>
                  <a:srgbClr val="F80071"/>
                </a:solidFill>
                <a:latin typeface="Arial"/>
                <a:ea typeface="Arial"/>
                <a:cs typeface="Arial"/>
                <a:sym typeface="Arial"/>
              </a:rPr>
              <a:t>UN ENGAGEMENT</a:t>
            </a:r>
            <a:r>
              <a:rPr lang="en-US" sz="1770" b="1">
                <a:solidFill>
                  <a:srgbClr val="F80071"/>
                </a:solidFill>
                <a:latin typeface="Arial"/>
                <a:ea typeface="Arial"/>
                <a:cs typeface="Arial"/>
                <a:sym typeface="Arial"/>
              </a:rPr>
              <a:t> AFFIRMÉ POUR PLUS D’ÉGALITÉ DANS LE SPORT</a:t>
            </a:r>
            <a:endParaRPr/>
          </a:p>
          <a:p>
            <a:pPr marL="0" marR="0" lvl="0" indent="0" algn="l" rtl="0">
              <a:lnSpc>
                <a:spcPct val="139057"/>
              </a:lnSpc>
              <a:spcBef>
                <a:spcPts val="0"/>
              </a:spcBef>
              <a:spcAft>
                <a:spcPts val="0"/>
              </a:spcAft>
              <a:buNone/>
            </a:pPr>
            <a:r>
              <a:rPr lang="en-US" sz="1549">
                <a:solidFill>
                  <a:srgbClr val="FFFFFF"/>
                </a:solidFill>
                <a:latin typeface="Oswald"/>
                <a:ea typeface="Oswald"/>
                <a:cs typeface="Oswald"/>
                <a:sym typeface="Oswald"/>
              </a:rPr>
              <a:t>JÉRÉMY CLAMY‑EDROUX NE SE CONTENTE PAS DE JOUER AU PLUS HAUT NIVEAU : IL MET SA NOTORIÉTÉ AU SERVICE DE L’INCLUSION. IL A COFONDÉ L’ASSOCIATION VESTIAIRES INCLUSIFS, QUI MILITE POUR QUE LES ESPACES SPORTIFS DEVIENNENT PLUS RESPECTUEUX, MIXTES ET OUVERTS À TOUTES ET TOUS.</a:t>
            </a:r>
            <a:endParaRPr/>
          </a:p>
          <a:p>
            <a:pPr marL="0" marR="0" lvl="0" indent="0" algn="l" rtl="0">
              <a:lnSpc>
                <a:spcPct val="58295"/>
              </a:lnSpc>
              <a:spcBef>
                <a:spcPts val="0"/>
              </a:spcBef>
              <a:spcAft>
                <a:spcPts val="0"/>
              </a:spcAft>
              <a:buNone/>
            </a:pPr>
            <a:endParaRPr sz="1549">
              <a:solidFill>
                <a:srgbClr val="FFFFFF"/>
              </a:solidFill>
              <a:latin typeface="Oswald"/>
              <a:ea typeface="Oswald"/>
              <a:cs typeface="Oswald"/>
              <a:sym typeface="Oswald"/>
            </a:endParaRPr>
          </a:p>
          <a:p>
            <a:pPr marL="0" marR="0" lvl="0" indent="0" algn="l" rtl="0">
              <a:lnSpc>
                <a:spcPct val="139016"/>
              </a:lnSpc>
              <a:spcBef>
                <a:spcPts val="0"/>
              </a:spcBef>
              <a:spcAft>
                <a:spcPts val="0"/>
              </a:spcAft>
              <a:buNone/>
            </a:pPr>
            <a:r>
              <a:rPr lang="en-US" sz="1748">
                <a:solidFill>
                  <a:srgbClr val="F80071"/>
                </a:solidFill>
                <a:latin typeface="Arial"/>
                <a:ea typeface="Arial"/>
                <a:cs typeface="Arial"/>
                <a:sym typeface="Arial"/>
              </a:rPr>
              <a:t>Des prises de parole courageuses et des actions concrètes</a:t>
            </a:r>
            <a:endParaRPr/>
          </a:p>
          <a:p>
            <a:pPr marL="0" marR="0" lvl="0" indent="0" algn="l" rtl="0">
              <a:lnSpc>
                <a:spcPct val="139018"/>
              </a:lnSpc>
              <a:spcBef>
                <a:spcPts val="0"/>
              </a:spcBef>
              <a:spcAft>
                <a:spcPts val="0"/>
              </a:spcAft>
              <a:buNone/>
            </a:pPr>
            <a:r>
              <a:rPr lang="en-US" sz="1548">
                <a:solidFill>
                  <a:srgbClr val="FFFFFF"/>
                </a:solidFill>
                <a:latin typeface="Oswald"/>
                <a:ea typeface="Oswald"/>
                <a:cs typeface="Oswald"/>
                <a:sym typeface="Oswald"/>
              </a:rPr>
              <a:t>JÉRÉMY FAIT PARTIE DES RARES SPORTIFS PROFESSIONNELS À S’EXPRIMER PUBLIQUEMENT SUR DES SUJETS SOUVENT INVISIBILISÉS DANS LE SPORT : LES VIOLENCES SEXISTES ET SEXUELLES, LA PRESSION VIRILISTE, L’HOMOPHOBIE ORDINAIRE.</a:t>
            </a:r>
            <a:endParaRPr/>
          </a:p>
          <a:p>
            <a:pPr marL="0" marR="0" lvl="0" indent="0" algn="l" rtl="0">
              <a:lnSpc>
                <a:spcPct val="139018"/>
              </a:lnSpc>
              <a:spcBef>
                <a:spcPts val="0"/>
              </a:spcBef>
              <a:spcAft>
                <a:spcPts val="0"/>
              </a:spcAft>
              <a:buNone/>
            </a:pPr>
            <a:r>
              <a:rPr lang="en-US" sz="1548">
                <a:solidFill>
                  <a:srgbClr val="FFFFFF"/>
                </a:solidFill>
                <a:latin typeface="Oswald"/>
                <a:ea typeface="Oswald"/>
                <a:cs typeface="Oswald"/>
                <a:sym typeface="Oswald"/>
              </a:rPr>
              <a:t> PAR SES INTERVENTIONS DANS LES MÉDIAS, LES ÉTABLISSEMENTS SCOLAIRES OU LES CLUBS, IL CONTRIBUE À OUVRIR DES ESPACES DE DIALOGUE POUR QUE CHACUN, QUELLE QUE SOIT SON IDENTITÉ OU SON PARCOURS, PUISSE TROUVER SA PLACE SUR LE TERRAIN.</a:t>
            </a:r>
            <a:endParaRPr/>
          </a:p>
          <a:p>
            <a:pPr marL="0" marR="0" lvl="0" indent="0" algn="l" rtl="0">
              <a:lnSpc>
                <a:spcPct val="58333"/>
              </a:lnSpc>
              <a:spcBef>
                <a:spcPts val="0"/>
              </a:spcBef>
              <a:spcAft>
                <a:spcPts val="0"/>
              </a:spcAft>
              <a:buNone/>
            </a:pPr>
            <a:endParaRPr sz="1548">
              <a:solidFill>
                <a:srgbClr val="FFFFFF"/>
              </a:solidFill>
              <a:latin typeface="Oswald"/>
              <a:ea typeface="Oswald"/>
              <a:cs typeface="Oswald"/>
              <a:sym typeface="Oswald"/>
            </a:endParaRPr>
          </a:p>
          <a:p>
            <a:pPr marL="0" marR="0" lvl="0" indent="0" algn="l" rtl="0">
              <a:lnSpc>
                <a:spcPct val="139016"/>
              </a:lnSpc>
              <a:spcBef>
                <a:spcPts val="0"/>
              </a:spcBef>
              <a:spcAft>
                <a:spcPts val="0"/>
              </a:spcAft>
              <a:buNone/>
            </a:pPr>
            <a:r>
              <a:rPr lang="en-US" sz="1748">
                <a:solidFill>
                  <a:srgbClr val="F80071"/>
                </a:solidFill>
                <a:latin typeface="Arial"/>
                <a:ea typeface="Arial"/>
                <a:cs typeface="Arial"/>
                <a:sym typeface="Arial"/>
              </a:rPr>
              <a:t>UN MODÈLE POSITIF D’UNE NOUVELLE MASCULINITÉ</a:t>
            </a:r>
            <a:endParaRPr/>
          </a:p>
          <a:p>
            <a:pPr marL="0" marR="0" lvl="0" indent="0" algn="l" rtl="0">
              <a:lnSpc>
                <a:spcPct val="139018"/>
              </a:lnSpc>
              <a:spcBef>
                <a:spcPts val="0"/>
              </a:spcBef>
              <a:spcAft>
                <a:spcPts val="0"/>
              </a:spcAft>
              <a:buNone/>
            </a:pPr>
            <a:r>
              <a:rPr lang="en-US" sz="1548">
                <a:solidFill>
                  <a:srgbClr val="FFFFFF"/>
                </a:solidFill>
                <a:latin typeface="Oswald"/>
                <a:ea typeface="Oswald"/>
                <a:cs typeface="Oswald"/>
                <a:sym typeface="Oswald"/>
              </a:rPr>
              <a:t>IL incarne une masculinité moderne et apaisée : une masculinité qui n’a pas peur de parler, de ressentir, de respecter, de faire place à l’autre.</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604"/>
        <p:cNvGrpSpPr/>
        <p:nvPr/>
      </p:nvGrpSpPr>
      <p:grpSpPr>
        <a:xfrm>
          <a:off x="0" y="0"/>
          <a:ext cx="0" cy="0"/>
          <a:chOff x="0" y="0"/>
          <a:chExt cx="0" cy="0"/>
        </a:xfrm>
      </p:grpSpPr>
      <p:sp>
        <p:nvSpPr>
          <p:cNvPr id="605" name="Google Shape;605;p42"/>
          <p:cNvSpPr/>
          <p:nvPr/>
        </p:nvSpPr>
        <p:spPr>
          <a:xfrm>
            <a:off x="16230777" y="9523910"/>
            <a:ext cx="1589833" cy="362129"/>
          </a:xfrm>
          <a:custGeom>
            <a:avLst/>
            <a:gdLst/>
            <a:ahLst/>
            <a:cxnLst/>
            <a:rect l="l" t="t" r="r" b="b"/>
            <a:pathLst>
              <a:path w="1589833" h="362129" extrusionOk="0">
                <a:moveTo>
                  <a:pt x="0" y="0"/>
                </a:moveTo>
                <a:lnTo>
                  <a:pt x="1589833" y="0"/>
                </a:lnTo>
                <a:lnTo>
                  <a:pt x="1589833" y="362129"/>
                </a:lnTo>
                <a:lnTo>
                  <a:pt x="0" y="362129"/>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6" name="Google Shape;606;p42"/>
          <p:cNvSpPr/>
          <p:nvPr/>
        </p:nvSpPr>
        <p:spPr>
          <a:xfrm>
            <a:off x="1131616" y="2755609"/>
            <a:ext cx="3161921" cy="3161909"/>
          </a:xfrm>
          <a:custGeom>
            <a:avLst/>
            <a:gdLst/>
            <a:ahLst/>
            <a:cxnLst/>
            <a:rect l="l" t="t" r="r" b="b"/>
            <a:pathLst>
              <a:path w="6350026" h="6350000" extrusionOk="0">
                <a:moveTo>
                  <a:pt x="0" y="0"/>
                </a:moveTo>
                <a:lnTo>
                  <a:pt x="6350026" y="0"/>
                </a:lnTo>
                <a:lnTo>
                  <a:pt x="6350026" y="6350000"/>
                </a:lnTo>
                <a:lnTo>
                  <a:pt x="0" y="6350000"/>
                </a:lnTo>
                <a:close/>
              </a:path>
            </a:pathLst>
          </a:custGeom>
          <a:blipFill rotWithShape="1">
            <a:blip r:embed="rId4">
              <a:alphaModFix/>
            </a:blip>
            <a:stretch>
              <a:fillRect l="-93794" t="-6279" r="-91894" b="-47996"/>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7" name="Google Shape;607;p42"/>
          <p:cNvSpPr txBox="1"/>
          <p:nvPr/>
        </p:nvSpPr>
        <p:spPr>
          <a:xfrm>
            <a:off x="1131616" y="6022292"/>
            <a:ext cx="3161921" cy="2772005"/>
          </a:xfrm>
          <a:prstGeom prst="rect">
            <a:avLst/>
          </a:prstGeom>
          <a:noFill/>
          <a:ln>
            <a:noFill/>
          </a:ln>
        </p:spPr>
        <p:txBody>
          <a:bodyPr spcFirstLastPara="1" wrap="square" lIns="0" tIns="0" rIns="0" bIns="0" anchor="t" anchorCtr="0">
            <a:spAutoFit/>
          </a:bodyPr>
          <a:lstStyle/>
          <a:p>
            <a:pPr marL="0" marR="0" lvl="0" indent="0" algn="l" rtl="0">
              <a:lnSpc>
                <a:spcPct val="140050"/>
              </a:lnSpc>
              <a:spcBef>
                <a:spcPts val="0"/>
              </a:spcBef>
              <a:spcAft>
                <a:spcPts val="0"/>
              </a:spcAft>
              <a:buNone/>
            </a:pPr>
            <a:r>
              <a:rPr lang="en-US" sz="1965" u="none" strike="noStrike">
                <a:solidFill>
                  <a:srgbClr val="F80071"/>
                </a:solidFill>
                <a:latin typeface="Arial"/>
                <a:ea typeface="Arial"/>
                <a:cs typeface="Arial"/>
                <a:sym typeface="Arial"/>
              </a:rPr>
              <a:t>Stromae</a:t>
            </a:r>
            <a:endParaRPr/>
          </a:p>
          <a:p>
            <a:pPr marL="0" marR="0" lvl="0" indent="0" algn="l" rtl="0">
              <a:lnSpc>
                <a:spcPct val="140056"/>
              </a:lnSpc>
              <a:spcBef>
                <a:spcPts val="0"/>
              </a:spcBef>
              <a:spcAft>
                <a:spcPts val="0"/>
              </a:spcAft>
              <a:buNone/>
            </a:pPr>
            <a:r>
              <a:rPr lang="en-US" sz="1765" b="1" u="none" strike="noStrike">
                <a:solidFill>
                  <a:srgbClr val="FFFFFF"/>
                </a:solidFill>
                <a:latin typeface="Oswald"/>
                <a:ea typeface="Oswald"/>
                <a:cs typeface="Oswald"/>
                <a:sym typeface="Oswald"/>
              </a:rPr>
              <a:t>R</a:t>
            </a:r>
            <a:r>
              <a:rPr lang="en-US" sz="1765" u="none" strike="noStrike">
                <a:solidFill>
                  <a:srgbClr val="FFFFFF"/>
                </a:solidFill>
                <a:latin typeface="Oswald"/>
                <a:ea typeface="Oswald"/>
                <a:cs typeface="Oswald"/>
                <a:sym typeface="Oswald"/>
              </a:rPr>
              <a:t>évélé en 2009 avec Alors on danse, Stromae (Paul Van Haver) s’impose comme une figure majeure de la musique francophone avec Racine carrée (2013) et Multitude (2022). Il séduit par son style unique, ses paroles profondes, et sa capacité à traiter des sujets de société.</a:t>
            </a:r>
            <a:endParaRPr/>
          </a:p>
        </p:txBody>
      </p:sp>
      <p:sp>
        <p:nvSpPr>
          <p:cNvPr id="608" name="Google Shape;608;p42"/>
          <p:cNvSpPr txBox="1"/>
          <p:nvPr/>
        </p:nvSpPr>
        <p:spPr>
          <a:xfrm>
            <a:off x="1028700" y="1019175"/>
            <a:ext cx="11130804" cy="1590675"/>
          </a:xfrm>
          <a:prstGeom prst="rect">
            <a:avLst/>
          </a:prstGeom>
          <a:noFill/>
          <a:ln>
            <a:noFill/>
          </a:ln>
        </p:spPr>
        <p:txBody>
          <a:bodyPr spcFirstLastPara="1" wrap="square" lIns="0" tIns="0" rIns="0" bIns="0" anchor="t" anchorCtr="0">
            <a:spAutoFit/>
          </a:bodyPr>
          <a:lstStyle/>
          <a:p>
            <a:pPr marL="0" marR="0" lvl="0" indent="0" algn="l" rtl="0">
              <a:lnSpc>
                <a:spcPct val="120007"/>
              </a:lnSpc>
              <a:spcBef>
                <a:spcPts val="0"/>
              </a:spcBef>
              <a:spcAft>
                <a:spcPts val="0"/>
              </a:spcAft>
              <a:buNone/>
            </a:pPr>
            <a:r>
              <a:rPr lang="en-US" sz="5248">
                <a:solidFill>
                  <a:srgbClr val="DE0267"/>
                </a:solidFill>
                <a:latin typeface="Arial"/>
                <a:ea typeface="Arial"/>
                <a:cs typeface="Arial"/>
                <a:sym typeface="Arial"/>
              </a:rPr>
              <a:t>DES HOMMES INSPIRANTS POUR L’ÉGALITÉ </a:t>
            </a:r>
            <a:endParaRPr/>
          </a:p>
        </p:txBody>
      </p:sp>
      <p:sp>
        <p:nvSpPr>
          <p:cNvPr id="609" name="Google Shape;609;p42"/>
          <p:cNvSpPr txBox="1"/>
          <p:nvPr/>
        </p:nvSpPr>
        <p:spPr>
          <a:xfrm>
            <a:off x="4479685" y="2707984"/>
            <a:ext cx="4589879" cy="6054049"/>
          </a:xfrm>
          <a:prstGeom prst="rect">
            <a:avLst/>
          </a:prstGeom>
          <a:noFill/>
          <a:ln>
            <a:noFill/>
          </a:ln>
        </p:spPr>
        <p:txBody>
          <a:bodyPr spcFirstLastPara="1" wrap="square" lIns="0" tIns="0" rIns="0" bIns="0" anchor="t" anchorCtr="0">
            <a:spAutoFit/>
          </a:bodyPr>
          <a:lstStyle/>
          <a:p>
            <a:pPr marL="0" marR="0" lvl="0" indent="0" algn="l" rtl="0">
              <a:lnSpc>
                <a:spcPct val="139016"/>
              </a:lnSpc>
              <a:spcBef>
                <a:spcPts val="0"/>
              </a:spcBef>
              <a:spcAft>
                <a:spcPts val="0"/>
              </a:spcAft>
              <a:buNone/>
            </a:pPr>
            <a:r>
              <a:rPr lang="en-US" sz="1748">
                <a:solidFill>
                  <a:srgbClr val="F80071"/>
                </a:solidFill>
                <a:latin typeface="Arial"/>
                <a:ea typeface="Arial"/>
                <a:cs typeface="Arial"/>
                <a:sym typeface="Arial"/>
              </a:rPr>
              <a:t>UN ENGAGEMENT</a:t>
            </a:r>
            <a:r>
              <a:rPr lang="en-US" sz="1748" b="1">
                <a:solidFill>
                  <a:srgbClr val="F80071"/>
                </a:solidFill>
                <a:latin typeface="Arial"/>
                <a:ea typeface="Arial"/>
                <a:cs typeface="Arial"/>
                <a:sym typeface="Arial"/>
              </a:rPr>
              <a:t> POUR L’ÉGALITÉ DE GENRE :</a:t>
            </a:r>
            <a:endParaRPr/>
          </a:p>
          <a:p>
            <a:pPr marL="0" marR="0" lvl="0" indent="0" algn="l" rtl="0">
              <a:lnSpc>
                <a:spcPct val="139018"/>
              </a:lnSpc>
              <a:spcBef>
                <a:spcPts val="0"/>
              </a:spcBef>
              <a:spcAft>
                <a:spcPts val="0"/>
              </a:spcAft>
              <a:buNone/>
            </a:pPr>
            <a:r>
              <a:rPr lang="en-US" sz="1548">
                <a:solidFill>
                  <a:srgbClr val="FFFFFF"/>
                </a:solidFill>
                <a:latin typeface="Oswald"/>
                <a:ea typeface="Oswald"/>
                <a:cs typeface="Oswald"/>
                <a:sym typeface="Oswald"/>
              </a:rPr>
              <a:t>Dans Tous les mêmes, Stromae incarne à la fois un homme et une femme pour dénoncer les clichés sexistes dans le couple. Il invite à une remise en question des rôles genrés et s’adresse aux jeunes avec humour et intelligence.</a:t>
            </a:r>
            <a:endParaRPr/>
          </a:p>
          <a:p>
            <a:pPr marL="0" marR="0" lvl="0" indent="0" algn="l" rtl="0">
              <a:lnSpc>
                <a:spcPct val="58204"/>
              </a:lnSpc>
              <a:spcBef>
                <a:spcPts val="0"/>
              </a:spcBef>
              <a:spcAft>
                <a:spcPts val="0"/>
              </a:spcAft>
              <a:buNone/>
            </a:pPr>
            <a:endParaRPr sz="1548">
              <a:solidFill>
                <a:srgbClr val="FFFFFF"/>
              </a:solidFill>
              <a:latin typeface="Oswald"/>
              <a:ea typeface="Oswald"/>
              <a:cs typeface="Oswald"/>
              <a:sym typeface="Oswald"/>
            </a:endParaRPr>
          </a:p>
          <a:p>
            <a:pPr marL="0" marR="0" lvl="0" indent="0" algn="l" rtl="0">
              <a:lnSpc>
                <a:spcPct val="139016"/>
              </a:lnSpc>
              <a:spcBef>
                <a:spcPts val="0"/>
              </a:spcBef>
              <a:spcAft>
                <a:spcPts val="0"/>
              </a:spcAft>
              <a:buNone/>
            </a:pPr>
            <a:r>
              <a:rPr lang="en-US" sz="1748">
                <a:solidFill>
                  <a:srgbClr val="F80071"/>
                </a:solidFill>
                <a:latin typeface="Arial"/>
                <a:ea typeface="Arial"/>
                <a:cs typeface="Arial"/>
                <a:sym typeface="Arial"/>
              </a:rPr>
              <a:t>UNE MASCULINITÉ SENSIBLE ET MODERNE :</a:t>
            </a:r>
            <a:endParaRPr/>
          </a:p>
          <a:p>
            <a:pPr marL="0" marR="0" lvl="0" indent="0" algn="l" rtl="0">
              <a:lnSpc>
                <a:spcPct val="139018"/>
              </a:lnSpc>
              <a:spcBef>
                <a:spcPts val="0"/>
              </a:spcBef>
              <a:spcAft>
                <a:spcPts val="0"/>
              </a:spcAft>
              <a:buNone/>
            </a:pPr>
            <a:r>
              <a:rPr lang="en-US" sz="1548">
                <a:solidFill>
                  <a:srgbClr val="FFFFFF"/>
                </a:solidFill>
                <a:latin typeface="Oswald"/>
                <a:ea typeface="Oswald"/>
                <a:cs typeface="Oswald"/>
                <a:sym typeface="Oswald"/>
              </a:rPr>
              <a:t>STROMAE PARLE OUVERTEMENT DE LA SANTÉ MENTALE, DE LA SOLITUDE, DE LA PATERNITÉ (PAPAOUTAI) ET DU MAL-ÊTRE MASCULIN (L’ENFER). IL MONTRE QUE LES HOMMES PEUVENT EXPRIMER LEURS ÉMOTIONS SANS FAIBLESSE, ET PARTICIPE AINSI À LA DÉCONSTRUCTION DE LA VIRILITÉ TOXIQUE.</a:t>
            </a:r>
            <a:endParaRPr/>
          </a:p>
          <a:p>
            <a:pPr marL="0" marR="0" lvl="0" indent="0" algn="l" rtl="0">
              <a:lnSpc>
                <a:spcPct val="58204"/>
              </a:lnSpc>
              <a:spcBef>
                <a:spcPts val="0"/>
              </a:spcBef>
              <a:spcAft>
                <a:spcPts val="0"/>
              </a:spcAft>
              <a:buNone/>
            </a:pPr>
            <a:endParaRPr sz="1548">
              <a:solidFill>
                <a:srgbClr val="FFFFFF"/>
              </a:solidFill>
              <a:latin typeface="Oswald"/>
              <a:ea typeface="Oswald"/>
              <a:cs typeface="Oswald"/>
              <a:sym typeface="Oswald"/>
            </a:endParaRPr>
          </a:p>
          <a:p>
            <a:pPr marL="0" marR="0" lvl="0" indent="0" algn="l" rtl="0">
              <a:lnSpc>
                <a:spcPct val="139016"/>
              </a:lnSpc>
              <a:spcBef>
                <a:spcPts val="0"/>
              </a:spcBef>
              <a:spcAft>
                <a:spcPts val="0"/>
              </a:spcAft>
              <a:buNone/>
            </a:pPr>
            <a:r>
              <a:rPr lang="en-US" sz="1748">
                <a:solidFill>
                  <a:srgbClr val="F80071"/>
                </a:solidFill>
                <a:latin typeface="Arial"/>
                <a:ea typeface="Arial"/>
                <a:cs typeface="Arial"/>
                <a:sym typeface="Arial"/>
              </a:rPr>
              <a:t>DE L’ARTISTE À L’ENTREPRENEUR ENGAGÉ :</a:t>
            </a:r>
            <a:endParaRPr/>
          </a:p>
          <a:p>
            <a:pPr marL="0" marR="0" lvl="0" indent="0" algn="l" rtl="0">
              <a:lnSpc>
                <a:spcPct val="139018"/>
              </a:lnSpc>
              <a:spcBef>
                <a:spcPts val="0"/>
              </a:spcBef>
              <a:spcAft>
                <a:spcPts val="0"/>
              </a:spcAft>
              <a:buNone/>
            </a:pPr>
            <a:r>
              <a:rPr lang="en-US" sz="1548">
                <a:solidFill>
                  <a:srgbClr val="FFFFFF"/>
                </a:solidFill>
                <a:latin typeface="Oswald"/>
                <a:ea typeface="Oswald"/>
                <a:cs typeface="Oswald"/>
                <a:sym typeface="Oswald"/>
              </a:rPr>
              <a:t>AVEC SA MARQUE MOSAERT, IL DÉFEND UNE MODE INCLUSIVE, NON GENRÉE, COLORÉE ET CRÉATIVE. IL UTILISE AUSSI SES CLIPS ET SES PERFORMANCES POUR PORTER DES MESSAGES FORTS, SOUVENT EN COLLABORATION AVEC DES ARTISTES ENGAGÉS, DES ASSOCIATIONS OU DES INSTITUTIONS CULTURELLES.</a:t>
            </a:r>
            <a:endParaRPr/>
          </a:p>
        </p:txBody>
      </p:sp>
      <p:sp>
        <p:nvSpPr>
          <p:cNvPr id="610" name="Google Shape;610;p42"/>
          <p:cNvSpPr/>
          <p:nvPr/>
        </p:nvSpPr>
        <p:spPr>
          <a:xfrm>
            <a:off x="9455393" y="2755609"/>
            <a:ext cx="3161921" cy="3161909"/>
          </a:xfrm>
          <a:custGeom>
            <a:avLst/>
            <a:gdLst/>
            <a:ahLst/>
            <a:cxnLst/>
            <a:rect l="l" t="t" r="r" b="b"/>
            <a:pathLst>
              <a:path w="6350026" h="6350000" extrusionOk="0">
                <a:moveTo>
                  <a:pt x="0" y="0"/>
                </a:moveTo>
                <a:lnTo>
                  <a:pt x="6350026" y="0"/>
                </a:lnTo>
                <a:lnTo>
                  <a:pt x="6350026" y="6350000"/>
                </a:lnTo>
                <a:lnTo>
                  <a:pt x="0" y="6350000"/>
                </a:lnTo>
                <a:close/>
              </a:path>
            </a:pathLst>
          </a:custGeom>
          <a:blipFill rotWithShape="1">
            <a:blip r:embed="rId5">
              <a:alphaModFix/>
            </a:blip>
            <a:stretch>
              <a:fillRect t="-1967" r="-101910" b="-11606"/>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1" name="Google Shape;611;p42"/>
          <p:cNvSpPr txBox="1"/>
          <p:nvPr/>
        </p:nvSpPr>
        <p:spPr>
          <a:xfrm>
            <a:off x="9455393" y="6022292"/>
            <a:ext cx="3161921" cy="2467205"/>
          </a:xfrm>
          <a:prstGeom prst="rect">
            <a:avLst/>
          </a:prstGeom>
          <a:noFill/>
          <a:ln>
            <a:noFill/>
          </a:ln>
        </p:spPr>
        <p:txBody>
          <a:bodyPr spcFirstLastPara="1" wrap="square" lIns="0" tIns="0" rIns="0" bIns="0" anchor="t" anchorCtr="0">
            <a:spAutoFit/>
          </a:bodyPr>
          <a:lstStyle/>
          <a:p>
            <a:pPr marL="0" marR="0" lvl="0" indent="0" algn="l" rtl="0">
              <a:lnSpc>
                <a:spcPct val="140050"/>
              </a:lnSpc>
              <a:spcBef>
                <a:spcPts val="0"/>
              </a:spcBef>
              <a:spcAft>
                <a:spcPts val="0"/>
              </a:spcAft>
              <a:buNone/>
            </a:pPr>
            <a:r>
              <a:rPr lang="en-US" sz="1965">
                <a:solidFill>
                  <a:srgbClr val="F80071"/>
                </a:solidFill>
                <a:latin typeface="Arial"/>
                <a:ea typeface="Arial"/>
                <a:cs typeface="Arial"/>
                <a:sym typeface="Arial"/>
              </a:rPr>
              <a:t>Tom DALEY</a:t>
            </a:r>
            <a:endParaRPr/>
          </a:p>
          <a:p>
            <a:pPr marL="0" marR="0" lvl="0" indent="0" algn="l" rtl="0">
              <a:lnSpc>
                <a:spcPct val="140056"/>
              </a:lnSpc>
              <a:spcBef>
                <a:spcPts val="0"/>
              </a:spcBef>
              <a:spcAft>
                <a:spcPts val="0"/>
              </a:spcAft>
              <a:buNone/>
            </a:pPr>
            <a:r>
              <a:rPr lang="en-US" sz="1765">
                <a:solidFill>
                  <a:srgbClr val="FFFFFF"/>
                </a:solidFill>
                <a:latin typeface="Oswald"/>
                <a:ea typeface="Oswald"/>
                <a:cs typeface="Oswald"/>
                <a:sym typeface="Oswald"/>
              </a:rPr>
              <a:t>Champion olympique britannique de plongeon synchronisé 10 m, titre remporté aux Jeux de Tokyo en 2021, et médaillé à quatre Olympiades consécutives depuis Pékin 2008.</a:t>
            </a:r>
            <a:endParaRPr/>
          </a:p>
          <a:p>
            <a:pPr marL="0" marR="0" lvl="0" indent="0" algn="l" rtl="0">
              <a:lnSpc>
                <a:spcPct val="140056"/>
              </a:lnSpc>
              <a:spcBef>
                <a:spcPts val="0"/>
              </a:spcBef>
              <a:spcAft>
                <a:spcPts val="0"/>
              </a:spcAft>
              <a:buNone/>
            </a:pPr>
            <a:r>
              <a:rPr lang="en-US" sz="1765">
                <a:solidFill>
                  <a:srgbClr val="FFFFFF"/>
                </a:solidFill>
                <a:latin typeface="Oswald"/>
                <a:ea typeface="Oswald"/>
                <a:cs typeface="Oswald"/>
                <a:sym typeface="Oswald"/>
              </a:rPr>
              <a:t>Il est l’un des plongeurs les plus titrés de l’histoire britannique.</a:t>
            </a:r>
            <a:endParaRPr/>
          </a:p>
        </p:txBody>
      </p:sp>
      <p:sp>
        <p:nvSpPr>
          <p:cNvPr id="612" name="Google Shape;612;p42"/>
          <p:cNvSpPr txBox="1"/>
          <p:nvPr/>
        </p:nvSpPr>
        <p:spPr>
          <a:xfrm>
            <a:off x="12807815" y="2707984"/>
            <a:ext cx="4589879" cy="4880458"/>
          </a:xfrm>
          <a:prstGeom prst="rect">
            <a:avLst/>
          </a:prstGeom>
          <a:noFill/>
          <a:ln>
            <a:noFill/>
          </a:ln>
        </p:spPr>
        <p:txBody>
          <a:bodyPr spcFirstLastPara="1" wrap="square" lIns="0" tIns="0" rIns="0" bIns="0" anchor="t" anchorCtr="0">
            <a:spAutoFit/>
          </a:bodyPr>
          <a:lstStyle/>
          <a:p>
            <a:pPr marL="0" marR="0" lvl="0" indent="0" algn="l" rtl="0">
              <a:lnSpc>
                <a:spcPct val="139016"/>
              </a:lnSpc>
              <a:spcBef>
                <a:spcPts val="0"/>
              </a:spcBef>
              <a:spcAft>
                <a:spcPts val="0"/>
              </a:spcAft>
              <a:buNone/>
            </a:pPr>
            <a:r>
              <a:rPr lang="en-US" sz="1748">
                <a:solidFill>
                  <a:srgbClr val="F80071"/>
                </a:solidFill>
                <a:latin typeface="Arial"/>
                <a:ea typeface="Arial"/>
                <a:cs typeface="Arial"/>
                <a:sym typeface="Arial"/>
              </a:rPr>
              <a:t>DIVERSIFICATION INSPIRANTE : </a:t>
            </a:r>
            <a:endParaRPr/>
          </a:p>
          <a:p>
            <a:pPr marL="0" marR="0" lvl="0" indent="0" algn="l" rtl="0">
              <a:lnSpc>
                <a:spcPct val="139018"/>
              </a:lnSpc>
              <a:spcBef>
                <a:spcPts val="0"/>
              </a:spcBef>
              <a:spcAft>
                <a:spcPts val="0"/>
              </a:spcAft>
              <a:buNone/>
            </a:pPr>
            <a:r>
              <a:rPr lang="en-US" sz="1548">
                <a:solidFill>
                  <a:srgbClr val="FFFFFF"/>
                </a:solidFill>
                <a:latin typeface="Oswald"/>
                <a:ea typeface="Oswald"/>
                <a:cs typeface="Oswald"/>
                <a:sym typeface="Oswald"/>
              </a:rPr>
              <a:t>Tom Daley ne se contente pas d'être l’un des meilleurs plongeurs au monde, il est également devenu l’un des visages les plus médiatisés du tricot, un hobby qu’il a adopté pendant le confinement de 2020 et qu’il a continué même dans les stades olympiques </a:t>
            </a:r>
            <a:endParaRPr/>
          </a:p>
          <a:p>
            <a:pPr marL="0" marR="0" lvl="0" indent="0" algn="l" rtl="0">
              <a:lnSpc>
                <a:spcPct val="58204"/>
              </a:lnSpc>
              <a:spcBef>
                <a:spcPts val="0"/>
              </a:spcBef>
              <a:spcAft>
                <a:spcPts val="0"/>
              </a:spcAft>
              <a:buNone/>
            </a:pPr>
            <a:endParaRPr sz="1548">
              <a:solidFill>
                <a:srgbClr val="FFFFFF"/>
              </a:solidFill>
              <a:latin typeface="Oswald"/>
              <a:ea typeface="Oswald"/>
              <a:cs typeface="Oswald"/>
              <a:sym typeface="Oswald"/>
            </a:endParaRPr>
          </a:p>
          <a:p>
            <a:pPr marL="0" marR="0" lvl="0" indent="0" algn="l" rtl="0">
              <a:lnSpc>
                <a:spcPct val="139016"/>
              </a:lnSpc>
              <a:spcBef>
                <a:spcPts val="0"/>
              </a:spcBef>
              <a:spcAft>
                <a:spcPts val="0"/>
              </a:spcAft>
              <a:buNone/>
            </a:pPr>
            <a:r>
              <a:rPr lang="en-US" sz="1748">
                <a:solidFill>
                  <a:srgbClr val="F80071"/>
                </a:solidFill>
                <a:latin typeface="Arial"/>
                <a:ea typeface="Arial"/>
                <a:cs typeface="Arial"/>
                <a:sym typeface="Arial"/>
              </a:rPr>
              <a:t>Le tricot comme outil de bien-être : </a:t>
            </a:r>
            <a:endParaRPr/>
          </a:p>
          <a:p>
            <a:pPr marL="0" marR="0" lvl="0" indent="0" algn="l" rtl="0">
              <a:lnSpc>
                <a:spcPct val="139018"/>
              </a:lnSpc>
              <a:spcBef>
                <a:spcPts val="0"/>
              </a:spcBef>
              <a:spcAft>
                <a:spcPts val="0"/>
              </a:spcAft>
              <a:buNone/>
            </a:pPr>
            <a:r>
              <a:rPr lang="en-US" sz="1548">
                <a:solidFill>
                  <a:srgbClr val="FFFFFF"/>
                </a:solidFill>
                <a:latin typeface="Oswald"/>
                <a:ea typeface="Oswald"/>
                <a:cs typeface="Oswald"/>
                <a:sym typeface="Oswald"/>
              </a:rPr>
              <a:t>Il décrit le tricot comme une véritable "méditation", un moyen de se détendre, de se ressourcer mentalement entre les sessions de compétition .</a:t>
            </a:r>
            <a:endParaRPr/>
          </a:p>
          <a:p>
            <a:pPr marL="0" marR="0" lvl="0" indent="0" algn="l" rtl="0">
              <a:lnSpc>
                <a:spcPct val="58204"/>
              </a:lnSpc>
              <a:spcBef>
                <a:spcPts val="0"/>
              </a:spcBef>
              <a:spcAft>
                <a:spcPts val="0"/>
              </a:spcAft>
              <a:buNone/>
            </a:pPr>
            <a:endParaRPr sz="1548">
              <a:solidFill>
                <a:srgbClr val="FFFFFF"/>
              </a:solidFill>
              <a:latin typeface="Oswald"/>
              <a:ea typeface="Oswald"/>
              <a:cs typeface="Oswald"/>
              <a:sym typeface="Oswald"/>
            </a:endParaRPr>
          </a:p>
          <a:p>
            <a:pPr marL="0" marR="0" lvl="0" indent="0" algn="l" rtl="0">
              <a:lnSpc>
                <a:spcPct val="139016"/>
              </a:lnSpc>
              <a:spcBef>
                <a:spcPts val="0"/>
              </a:spcBef>
              <a:spcAft>
                <a:spcPts val="0"/>
              </a:spcAft>
              <a:buNone/>
            </a:pPr>
            <a:r>
              <a:rPr lang="en-US" sz="1748">
                <a:solidFill>
                  <a:srgbClr val="F80071"/>
                </a:solidFill>
                <a:latin typeface="Arial"/>
                <a:ea typeface="Arial"/>
                <a:cs typeface="Arial"/>
                <a:sym typeface="Arial"/>
              </a:rPr>
              <a:t>De la passion à l’entreprenariat : </a:t>
            </a:r>
            <a:endParaRPr/>
          </a:p>
          <a:p>
            <a:pPr marL="0" marR="0" lvl="0" indent="0" algn="l" rtl="0">
              <a:lnSpc>
                <a:spcPct val="139018"/>
              </a:lnSpc>
              <a:spcBef>
                <a:spcPts val="0"/>
              </a:spcBef>
              <a:spcAft>
                <a:spcPts val="0"/>
              </a:spcAft>
              <a:buNone/>
            </a:pPr>
            <a:r>
              <a:rPr lang="en-US" sz="1548">
                <a:solidFill>
                  <a:srgbClr val="FFFFFF"/>
                </a:solidFill>
                <a:latin typeface="Oswald"/>
                <a:ea typeface="Oswald"/>
                <a:cs typeface="Oswald"/>
                <a:sym typeface="Oswald"/>
              </a:rPr>
              <a:t>Sa passion l’a conduit à lancer sa propre marque, Made With Love By Tom Daley, à créer des kits de tricot, des collaborations avec des marques comme Adidas et Lion Brand Yarn, ainsi qu’une exposition de ses œuvres, avec un volet caritatif en soutien aux droits LGBTQ+</a:t>
            </a:r>
            <a:endParaRPr/>
          </a:p>
          <a:p>
            <a:pPr marL="0" marR="0" lvl="0" indent="0" algn="l" rtl="0">
              <a:lnSpc>
                <a:spcPct val="139018"/>
              </a:lnSpc>
              <a:spcBef>
                <a:spcPts val="0"/>
              </a:spcBef>
              <a:spcAft>
                <a:spcPts val="0"/>
              </a:spcAft>
              <a:buNone/>
            </a:pPr>
            <a:endParaRPr sz="1548">
              <a:solidFill>
                <a:srgbClr val="FFFFFF"/>
              </a:solidFill>
              <a:latin typeface="Oswald"/>
              <a:ea typeface="Oswald"/>
              <a:cs typeface="Oswald"/>
              <a:sym typeface="Oswald"/>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616"/>
        <p:cNvGrpSpPr/>
        <p:nvPr/>
      </p:nvGrpSpPr>
      <p:grpSpPr>
        <a:xfrm>
          <a:off x="0" y="0"/>
          <a:ext cx="0" cy="0"/>
          <a:chOff x="0" y="0"/>
          <a:chExt cx="0" cy="0"/>
        </a:xfrm>
      </p:grpSpPr>
      <p:sp>
        <p:nvSpPr>
          <p:cNvPr id="617" name="Google Shape;617;p43"/>
          <p:cNvSpPr txBox="1"/>
          <p:nvPr/>
        </p:nvSpPr>
        <p:spPr>
          <a:xfrm>
            <a:off x="1366500" y="3600460"/>
            <a:ext cx="15554999" cy="3076537"/>
          </a:xfrm>
          <a:prstGeom prst="rect">
            <a:avLst/>
          </a:prstGeom>
          <a:noFill/>
          <a:ln>
            <a:noFill/>
          </a:ln>
        </p:spPr>
        <p:txBody>
          <a:bodyPr spcFirstLastPara="1" wrap="square" lIns="0" tIns="0" rIns="0" bIns="0" anchor="t" anchorCtr="0">
            <a:spAutoFit/>
          </a:bodyPr>
          <a:lstStyle/>
          <a:p>
            <a:pPr marL="0" marR="0" lvl="0" indent="0" algn="ctr" rtl="0">
              <a:lnSpc>
                <a:spcPct val="120001"/>
              </a:lnSpc>
              <a:spcBef>
                <a:spcPts val="0"/>
              </a:spcBef>
              <a:spcAft>
                <a:spcPts val="0"/>
              </a:spcAft>
              <a:buNone/>
            </a:pPr>
            <a:r>
              <a:rPr lang="en-US" sz="10099">
                <a:solidFill>
                  <a:srgbClr val="FFFFFF"/>
                </a:solidFill>
                <a:latin typeface="Arial"/>
                <a:ea typeface="Arial"/>
                <a:cs typeface="Arial"/>
                <a:sym typeface="Arial"/>
              </a:rPr>
              <a:t>PORTRAITS DE FEMMES INSPIRANTES</a:t>
            </a:r>
            <a:endParaRPr/>
          </a:p>
        </p:txBody>
      </p:sp>
      <p:sp>
        <p:nvSpPr>
          <p:cNvPr id="618" name="Google Shape;618;p43"/>
          <p:cNvSpPr/>
          <p:nvPr/>
        </p:nvSpPr>
        <p:spPr>
          <a:xfrm>
            <a:off x="15793894" y="8153165"/>
            <a:ext cx="1465406" cy="1465406"/>
          </a:xfrm>
          <a:custGeom>
            <a:avLst/>
            <a:gdLst/>
            <a:ahLst/>
            <a:cxnLst/>
            <a:rect l="l" t="t" r="r" b="b"/>
            <a:pathLst>
              <a:path w="1465406" h="1465406" extrusionOk="0">
                <a:moveTo>
                  <a:pt x="0" y="0"/>
                </a:moveTo>
                <a:lnTo>
                  <a:pt x="1465406" y="0"/>
                </a:lnTo>
                <a:lnTo>
                  <a:pt x="1465406" y="1465407"/>
                </a:lnTo>
                <a:lnTo>
                  <a:pt x="0" y="1465407"/>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9" name="Google Shape;619;p43"/>
          <p:cNvSpPr/>
          <p:nvPr/>
        </p:nvSpPr>
        <p:spPr>
          <a:xfrm>
            <a:off x="14669264" y="1028700"/>
            <a:ext cx="2590036" cy="589953"/>
          </a:xfrm>
          <a:custGeom>
            <a:avLst/>
            <a:gdLst/>
            <a:ahLst/>
            <a:cxnLst/>
            <a:rect l="l" t="t" r="r" b="b"/>
            <a:pathLst>
              <a:path w="2590036" h="589953" extrusionOk="0">
                <a:moveTo>
                  <a:pt x="0" y="0"/>
                </a:moveTo>
                <a:lnTo>
                  <a:pt x="2590036" y="0"/>
                </a:lnTo>
                <a:lnTo>
                  <a:pt x="2590036" y="589953"/>
                </a:lnTo>
                <a:lnTo>
                  <a:pt x="0" y="589953"/>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cxnSp>
        <p:nvCxnSpPr>
          <p:cNvPr id="620" name="Google Shape;620;p43"/>
          <p:cNvCxnSpPr/>
          <p:nvPr/>
        </p:nvCxnSpPr>
        <p:spPr>
          <a:xfrm>
            <a:off x="3042495" y="5143500"/>
            <a:ext cx="12170953" cy="0"/>
          </a:xfrm>
          <a:prstGeom prst="straightConnector1">
            <a:avLst/>
          </a:prstGeom>
          <a:noFill/>
          <a:ln w="295275" cap="rnd" cmpd="sng">
            <a:solidFill>
              <a:srgbClr val="E9006A"/>
            </a:solidFill>
            <a:prstDash val="solid"/>
            <a:round/>
            <a:headEnd type="none" w="sm" len="sm"/>
            <a:tailEnd type="none" w="sm" len="sm"/>
          </a:ln>
        </p:spPr>
      </p:cxn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624"/>
        <p:cNvGrpSpPr/>
        <p:nvPr/>
      </p:nvGrpSpPr>
      <p:grpSpPr>
        <a:xfrm>
          <a:off x="0" y="0"/>
          <a:ext cx="0" cy="0"/>
          <a:chOff x="0" y="0"/>
          <a:chExt cx="0" cy="0"/>
        </a:xfrm>
      </p:grpSpPr>
      <p:sp>
        <p:nvSpPr>
          <p:cNvPr id="625" name="Google Shape;625;p44"/>
          <p:cNvSpPr/>
          <p:nvPr/>
        </p:nvSpPr>
        <p:spPr>
          <a:xfrm>
            <a:off x="16230777" y="9523910"/>
            <a:ext cx="1589833" cy="362129"/>
          </a:xfrm>
          <a:custGeom>
            <a:avLst/>
            <a:gdLst/>
            <a:ahLst/>
            <a:cxnLst/>
            <a:rect l="l" t="t" r="r" b="b"/>
            <a:pathLst>
              <a:path w="1589833" h="362129" extrusionOk="0">
                <a:moveTo>
                  <a:pt x="0" y="0"/>
                </a:moveTo>
                <a:lnTo>
                  <a:pt x="1589833" y="0"/>
                </a:lnTo>
                <a:lnTo>
                  <a:pt x="1589833" y="362129"/>
                </a:lnTo>
                <a:lnTo>
                  <a:pt x="0" y="362129"/>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6" name="Google Shape;626;p44"/>
          <p:cNvSpPr/>
          <p:nvPr/>
        </p:nvSpPr>
        <p:spPr>
          <a:xfrm>
            <a:off x="1131616" y="2755609"/>
            <a:ext cx="3161921" cy="3161909"/>
          </a:xfrm>
          <a:custGeom>
            <a:avLst/>
            <a:gdLst/>
            <a:ahLst/>
            <a:cxnLst/>
            <a:rect l="l" t="t" r="r" b="b"/>
            <a:pathLst>
              <a:path w="6350026" h="6350000" extrusionOk="0">
                <a:moveTo>
                  <a:pt x="0" y="0"/>
                </a:moveTo>
                <a:lnTo>
                  <a:pt x="6350026" y="0"/>
                </a:lnTo>
                <a:lnTo>
                  <a:pt x="6350026" y="6350000"/>
                </a:lnTo>
                <a:lnTo>
                  <a:pt x="0" y="6350000"/>
                </a:lnTo>
                <a:close/>
              </a:path>
            </a:pathLst>
          </a:custGeom>
          <a:blipFill rotWithShape="1">
            <a:blip r:embed="rId4">
              <a:alphaModFix/>
            </a:blip>
            <a:stretch>
              <a:fillRect t="-3989" b="-398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7" name="Google Shape;627;p44"/>
          <p:cNvSpPr/>
          <p:nvPr/>
        </p:nvSpPr>
        <p:spPr>
          <a:xfrm>
            <a:off x="9321352" y="2755609"/>
            <a:ext cx="3161921" cy="3161909"/>
          </a:xfrm>
          <a:custGeom>
            <a:avLst/>
            <a:gdLst/>
            <a:ahLst/>
            <a:cxnLst/>
            <a:rect l="l" t="t" r="r" b="b"/>
            <a:pathLst>
              <a:path w="6350026" h="6350000" extrusionOk="0">
                <a:moveTo>
                  <a:pt x="0" y="0"/>
                </a:moveTo>
                <a:lnTo>
                  <a:pt x="6350026" y="0"/>
                </a:lnTo>
                <a:lnTo>
                  <a:pt x="6350026" y="6350000"/>
                </a:lnTo>
                <a:lnTo>
                  <a:pt x="0" y="635000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8" name="Google Shape;628;p44"/>
          <p:cNvSpPr txBox="1"/>
          <p:nvPr/>
        </p:nvSpPr>
        <p:spPr>
          <a:xfrm>
            <a:off x="1131616" y="6022292"/>
            <a:ext cx="3161921" cy="3991205"/>
          </a:xfrm>
          <a:prstGeom prst="rect">
            <a:avLst/>
          </a:prstGeom>
          <a:noFill/>
          <a:ln>
            <a:noFill/>
          </a:ln>
        </p:spPr>
        <p:txBody>
          <a:bodyPr spcFirstLastPara="1" wrap="square" lIns="0" tIns="0" rIns="0" bIns="0" anchor="t" anchorCtr="0">
            <a:spAutoFit/>
          </a:bodyPr>
          <a:lstStyle/>
          <a:p>
            <a:pPr marL="0" marR="0" lvl="0" indent="0" algn="l" rtl="0">
              <a:lnSpc>
                <a:spcPct val="140050"/>
              </a:lnSpc>
              <a:spcBef>
                <a:spcPts val="0"/>
              </a:spcBef>
              <a:spcAft>
                <a:spcPts val="0"/>
              </a:spcAft>
              <a:buNone/>
            </a:pPr>
            <a:r>
              <a:rPr lang="en-US" sz="1965">
                <a:solidFill>
                  <a:srgbClr val="F80071"/>
                </a:solidFill>
                <a:latin typeface="Arial"/>
                <a:ea typeface="Arial"/>
                <a:cs typeface="Arial"/>
                <a:sym typeface="Arial"/>
              </a:rPr>
              <a:t>Sophie ADENOT</a:t>
            </a:r>
            <a:endParaRPr/>
          </a:p>
          <a:p>
            <a:pPr marL="0" marR="0" lvl="0" indent="0" algn="l" rtl="0">
              <a:lnSpc>
                <a:spcPct val="140056"/>
              </a:lnSpc>
              <a:spcBef>
                <a:spcPts val="0"/>
              </a:spcBef>
              <a:spcAft>
                <a:spcPts val="0"/>
              </a:spcAft>
              <a:buNone/>
            </a:pPr>
            <a:r>
              <a:rPr lang="en-US" sz="1765" u="none" strike="noStrike">
                <a:solidFill>
                  <a:srgbClr val="FFFFFF"/>
                </a:solidFill>
                <a:latin typeface="Oswald"/>
                <a:ea typeface="Oswald"/>
                <a:cs typeface="Oswald"/>
                <a:sym typeface="Oswald"/>
              </a:rPr>
              <a:t>Première femme française pilote d’essai d’hélicoptères, lieutenant-colonel de l’Armée de l’air et de l’espace, à 40 ans, Sophie Adenot est la deuxième femme française astronaute, 20 ans après Claudie Haigneré. Elle fait partie des cinq nouveaux spationautes européens retenus en 2022, après une sélection drastique parmi plus de 22 000 postulants auprès de l’Agence spatiale européenne (ESA). </a:t>
            </a:r>
            <a:endParaRPr/>
          </a:p>
        </p:txBody>
      </p:sp>
      <p:sp>
        <p:nvSpPr>
          <p:cNvPr id="629" name="Google Shape;629;p44"/>
          <p:cNvSpPr txBox="1"/>
          <p:nvPr/>
        </p:nvSpPr>
        <p:spPr>
          <a:xfrm>
            <a:off x="1028700" y="1019175"/>
            <a:ext cx="11130804" cy="1590675"/>
          </a:xfrm>
          <a:prstGeom prst="rect">
            <a:avLst/>
          </a:prstGeom>
          <a:noFill/>
          <a:ln>
            <a:noFill/>
          </a:ln>
        </p:spPr>
        <p:txBody>
          <a:bodyPr spcFirstLastPara="1" wrap="square" lIns="0" tIns="0" rIns="0" bIns="0" anchor="t" anchorCtr="0">
            <a:spAutoFit/>
          </a:bodyPr>
          <a:lstStyle/>
          <a:p>
            <a:pPr marL="0" marR="0" lvl="0" indent="0" algn="l" rtl="0">
              <a:lnSpc>
                <a:spcPct val="120007"/>
              </a:lnSpc>
              <a:spcBef>
                <a:spcPts val="0"/>
              </a:spcBef>
              <a:spcAft>
                <a:spcPts val="0"/>
              </a:spcAft>
              <a:buNone/>
            </a:pPr>
            <a:r>
              <a:rPr lang="en-US" sz="5248">
                <a:solidFill>
                  <a:srgbClr val="DE0267"/>
                </a:solidFill>
                <a:latin typeface="Arial"/>
                <a:ea typeface="Arial"/>
                <a:cs typeface="Arial"/>
                <a:sym typeface="Arial"/>
              </a:rPr>
              <a:t>DES FEMMES INSPIRANTES POUR OSER !</a:t>
            </a:r>
            <a:endParaRPr/>
          </a:p>
        </p:txBody>
      </p:sp>
      <p:sp>
        <p:nvSpPr>
          <p:cNvPr id="630" name="Google Shape;630;p44"/>
          <p:cNvSpPr txBox="1"/>
          <p:nvPr/>
        </p:nvSpPr>
        <p:spPr>
          <a:xfrm>
            <a:off x="9321352" y="6022292"/>
            <a:ext cx="3161921" cy="2772005"/>
          </a:xfrm>
          <a:prstGeom prst="rect">
            <a:avLst/>
          </a:prstGeom>
          <a:noFill/>
          <a:ln>
            <a:noFill/>
          </a:ln>
        </p:spPr>
        <p:txBody>
          <a:bodyPr spcFirstLastPara="1" wrap="square" lIns="0" tIns="0" rIns="0" bIns="0" anchor="t" anchorCtr="0">
            <a:spAutoFit/>
          </a:bodyPr>
          <a:lstStyle/>
          <a:p>
            <a:pPr marL="0" marR="0" lvl="0" indent="0" algn="l" rtl="0">
              <a:lnSpc>
                <a:spcPct val="140050"/>
              </a:lnSpc>
              <a:spcBef>
                <a:spcPts val="0"/>
              </a:spcBef>
              <a:spcAft>
                <a:spcPts val="0"/>
              </a:spcAft>
              <a:buNone/>
            </a:pPr>
            <a:r>
              <a:rPr lang="en-US" sz="1965">
                <a:solidFill>
                  <a:srgbClr val="F80071"/>
                </a:solidFill>
                <a:latin typeface="Arial"/>
                <a:ea typeface="Arial"/>
                <a:cs typeface="Arial"/>
                <a:sym typeface="Arial"/>
              </a:rPr>
              <a:t>Philippine DOLBEAU</a:t>
            </a:r>
            <a:endParaRPr/>
          </a:p>
          <a:p>
            <a:pPr marL="0" marR="0" lvl="0" indent="0" algn="l" rtl="0">
              <a:lnSpc>
                <a:spcPct val="140056"/>
              </a:lnSpc>
              <a:spcBef>
                <a:spcPts val="0"/>
              </a:spcBef>
              <a:spcAft>
                <a:spcPts val="0"/>
              </a:spcAft>
              <a:buNone/>
            </a:pPr>
            <a:r>
              <a:rPr lang="en-US" sz="1765" u="none" strike="noStrike">
                <a:solidFill>
                  <a:srgbClr val="FFFFFF"/>
                </a:solidFill>
                <a:latin typeface="Oswald"/>
                <a:ea typeface="Oswald"/>
                <a:cs typeface="Oswald"/>
                <a:sym typeface="Oswald"/>
              </a:rPr>
              <a:t>Entrepreneure dans la Tech à seulement 15 ans, elle crée le concept Newschool, une solution numérique pour faire l'appel en classe . Les attentats de Paris en 2015 feront pivoter sa jeune entreprise pour contribuer au renforcement de la sécurité des enfants dans les écoles. </a:t>
            </a:r>
            <a:endParaRPr/>
          </a:p>
        </p:txBody>
      </p:sp>
      <p:sp>
        <p:nvSpPr>
          <p:cNvPr id="631" name="Google Shape;631;p44"/>
          <p:cNvSpPr/>
          <p:nvPr/>
        </p:nvSpPr>
        <p:spPr>
          <a:xfrm>
            <a:off x="5229703" y="2755609"/>
            <a:ext cx="3161921" cy="3161909"/>
          </a:xfrm>
          <a:custGeom>
            <a:avLst/>
            <a:gdLst/>
            <a:ahLst/>
            <a:cxnLst/>
            <a:rect l="l" t="t" r="r" b="b"/>
            <a:pathLst>
              <a:path w="6350026" h="6350000" extrusionOk="0">
                <a:moveTo>
                  <a:pt x="0" y="0"/>
                </a:moveTo>
                <a:lnTo>
                  <a:pt x="6350026" y="0"/>
                </a:lnTo>
                <a:lnTo>
                  <a:pt x="6350026" y="6350000"/>
                </a:lnTo>
                <a:lnTo>
                  <a:pt x="0" y="6350000"/>
                </a:lnTo>
                <a:close/>
              </a:path>
            </a:pathLst>
          </a:custGeom>
          <a:blipFill rotWithShape="1">
            <a:blip r:embed="rId6">
              <a:alphaModFix/>
            </a:blip>
            <a:stretch>
              <a:fillRect l="-4231" r="-4231"/>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2" name="Google Shape;632;p44"/>
          <p:cNvSpPr txBox="1"/>
          <p:nvPr/>
        </p:nvSpPr>
        <p:spPr>
          <a:xfrm>
            <a:off x="5229703" y="6022292"/>
            <a:ext cx="3161921" cy="2772005"/>
          </a:xfrm>
          <a:prstGeom prst="rect">
            <a:avLst/>
          </a:prstGeom>
          <a:noFill/>
          <a:ln>
            <a:noFill/>
          </a:ln>
        </p:spPr>
        <p:txBody>
          <a:bodyPr spcFirstLastPara="1" wrap="square" lIns="0" tIns="0" rIns="0" bIns="0" anchor="t" anchorCtr="0">
            <a:spAutoFit/>
          </a:bodyPr>
          <a:lstStyle/>
          <a:p>
            <a:pPr marL="0" marR="0" lvl="0" indent="0" algn="l" rtl="0">
              <a:lnSpc>
                <a:spcPct val="140050"/>
              </a:lnSpc>
              <a:spcBef>
                <a:spcPts val="0"/>
              </a:spcBef>
              <a:spcAft>
                <a:spcPts val="0"/>
              </a:spcAft>
              <a:buNone/>
            </a:pPr>
            <a:r>
              <a:rPr lang="en-US" sz="1965">
                <a:solidFill>
                  <a:srgbClr val="F80071"/>
                </a:solidFill>
                <a:latin typeface="Arial"/>
                <a:ea typeface="Arial"/>
                <a:cs typeface="Arial"/>
                <a:sym typeface="Arial"/>
              </a:rPr>
              <a:t>Cécile DUMONT DAYOT</a:t>
            </a:r>
            <a:endParaRPr/>
          </a:p>
          <a:p>
            <a:pPr marL="0" marR="0" lvl="0" indent="0" algn="l" rtl="0">
              <a:lnSpc>
                <a:spcPct val="140056"/>
              </a:lnSpc>
              <a:spcBef>
                <a:spcPts val="0"/>
              </a:spcBef>
              <a:spcAft>
                <a:spcPts val="0"/>
              </a:spcAft>
              <a:buNone/>
            </a:pPr>
            <a:r>
              <a:rPr lang="en-US" sz="1765">
                <a:solidFill>
                  <a:srgbClr val="FFFFFF"/>
                </a:solidFill>
                <a:latin typeface="Oswald"/>
                <a:ea typeface="Oswald"/>
                <a:cs typeface="Oswald"/>
                <a:sym typeface="Oswald"/>
              </a:rPr>
              <a:t>P</a:t>
            </a:r>
            <a:r>
              <a:rPr lang="en-US" sz="1765" u="none" strike="noStrike">
                <a:solidFill>
                  <a:srgbClr val="FFFFFF"/>
                </a:solidFill>
                <a:latin typeface="Oswald"/>
                <a:ea typeface="Oswald"/>
                <a:cs typeface="Oswald"/>
                <a:sym typeface="Oswald"/>
              </a:rPr>
              <a:t>remière femme aux commandes d'une base de la Marine nationale le 24 juin 2021.</a:t>
            </a:r>
            <a:endParaRPr/>
          </a:p>
          <a:p>
            <a:pPr marL="0" marR="0" lvl="0" indent="0" algn="l" rtl="0">
              <a:lnSpc>
                <a:spcPct val="140056"/>
              </a:lnSpc>
              <a:spcBef>
                <a:spcPts val="0"/>
              </a:spcBef>
              <a:spcAft>
                <a:spcPts val="0"/>
              </a:spcAft>
              <a:buNone/>
            </a:pPr>
            <a:r>
              <a:rPr lang="en-US" sz="1765" u="none" strike="noStrike">
                <a:solidFill>
                  <a:srgbClr val="FFFFFF"/>
                </a:solidFill>
                <a:latin typeface="Oswald"/>
                <a:ea typeface="Oswald"/>
                <a:cs typeface="Oswald"/>
                <a:sym typeface="Oswald"/>
              </a:rPr>
              <a:t>Elle a fait des études à l’École navale, trois ans après l’ouverture aux premières femmes. Pendant 12 ans, elle a été pilote d’hélicoptère.</a:t>
            </a:r>
            <a:endParaRPr/>
          </a:p>
          <a:p>
            <a:pPr marL="0" marR="0" lvl="0" indent="0" algn="l" rtl="0">
              <a:lnSpc>
                <a:spcPct val="140056"/>
              </a:lnSpc>
              <a:spcBef>
                <a:spcPts val="0"/>
              </a:spcBef>
              <a:spcAft>
                <a:spcPts val="0"/>
              </a:spcAft>
              <a:buNone/>
            </a:pPr>
            <a:endParaRPr sz="1765" u="none" strike="noStrike">
              <a:solidFill>
                <a:srgbClr val="FFFFFF"/>
              </a:solidFill>
              <a:latin typeface="Oswald"/>
              <a:ea typeface="Oswald"/>
              <a:cs typeface="Oswald"/>
              <a:sym typeface="Oswald"/>
            </a:endParaRPr>
          </a:p>
        </p:txBody>
      </p:sp>
      <p:sp>
        <p:nvSpPr>
          <p:cNvPr id="633" name="Google Shape;633;p44"/>
          <p:cNvSpPr/>
          <p:nvPr/>
        </p:nvSpPr>
        <p:spPr>
          <a:xfrm>
            <a:off x="13416724" y="2755609"/>
            <a:ext cx="3161921" cy="3161909"/>
          </a:xfrm>
          <a:custGeom>
            <a:avLst/>
            <a:gdLst/>
            <a:ahLst/>
            <a:cxnLst/>
            <a:rect l="l" t="t" r="r" b="b"/>
            <a:pathLst>
              <a:path w="6350026" h="6350000" extrusionOk="0">
                <a:moveTo>
                  <a:pt x="0" y="0"/>
                </a:moveTo>
                <a:lnTo>
                  <a:pt x="6350026" y="0"/>
                </a:lnTo>
                <a:lnTo>
                  <a:pt x="6350026" y="6350000"/>
                </a:lnTo>
                <a:lnTo>
                  <a:pt x="0" y="6350000"/>
                </a:lnTo>
                <a:close/>
              </a:path>
            </a:pathLst>
          </a:custGeom>
          <a:blipFill rotWithShape="1">
            <a:blip r:embed="rId7">
              <a:alphaModFix/>
            </a:blip>
            <a:stretch>
              <a:fillRect l="-14921" r="-31656"/>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4" name="Google Shape;634;p44"/>
          <p:cNvSpPr txBox="1"/>
          <p:nvPr/>
        </p:nvSpPr>
        <p:spPr>
          <a:xfrm>
            <a:off x="13416724" y="6022292"/>
            <a:ext cx="3161921" cy="2162405"/>
          </a:xfrm>
          <a:prstGeom prst="rect">
            <a:avLst/>
          </a:prstGeom>
          <a:noFill/>
          <a:ln>
            <a:noFill/>
          </a:ln>
        </p:spPr>
        <p:txBody>
          <a:bodyPr spcFirstLastPara="1" wrap="square" lIns="0" tIns="0" rIns="0" bIns="0" anchor="t" anchorCtr="0">
            <a:spAutoFit/>
          </a:bodyPr>
          <a:lstStyle/>
          <a:p>
            <a:pPr marL="0" marR="0" lvl="0" indent="0" algn="l" rtl="0">
              <a:lnSpc>
                <a:spcPct val="140050"/>
              </a:lnSpc>
              <a:spcBef>
                <a:spcPts val="0"/>
              </a:spcBef>
              <a:spcAft>
                <a:spcPts val="0"/>
              </a:spcAft>
              <a:buNone/>
            </a:pPr>
            <a:r>
              <a:rPr lang="en-US" sz="1965">
                <a:solidFill>
                  <a:srgbClr val="F80071"/>
                </a:solidFill>
                <a:latin typeface="Arial"/>
                <a:ea typeface="Arial"/>
                <a:cs typeface="Arial"/>
                <a:sym typeface="Arial"/>
              </a:rPr>
              <a:t>Michèle MOUTON</a:t>
            </a:r>
            <a:endParaRPr/>
          </a:p>
          <a:p>
            <a:pPr marL="0" marR="0" lvl="0" indent="0" algn="l" rtl="0">
              <a:lnSpc>
                <a:spcPct val="140056"/>
              </a:lnSpc>
              <a:spcBef>
                <a:spcPts val="0"/>
              </a:spcBef>
              <a:spcAft>
                <a:spcPts val="0"/>
              </a:spcAft>
              <a:buNone/>
            </a:pPr>
            <a:r>
              <a:rPr lang="en-US" sz="1765" u="none" strike="noStrike">
                <a:solidFill>
                  <a:srgbClr val="FFFFFF"/>
                </a:solidFill>
                <a:latin typeface="Oswald"/>
                <a:ea typeface="Oswald"/>
                <a:cs typeface="Oswald"/>
                <a:sym typeface="Oswald"/>
              </a:rPr>
              <a:t>Vice-championne du monde de rallye en 1982, elle est tout simplement la première pilote de course femme professionnelle de l’histoire. Depuis 2011, elle est Manager général du championnat du monde des rallyes. </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638"/>
        <p:cNvGrpSpPr/>
        <p:nvPr/>
      </p:nvGrpSpPr>
      <p:grpSpPr>
        <a:xfrm>
          <a:off x="0" y="0"/>
          <a:ext cx="0" cy="0"/>
          <a:chOff x="0" y="0"/>
          <a:chExt cx="0" cy="0"/>
        </a:xfrm>
      </p:grpSpPr>
      <p:sp>
        <p:nvSpPr>
          <p:cNvPr id="639" name="Google Shape;639;p45"/>
          <p:cNvSpPr txBox="1"/>
          <p:nvPr/>
        </p:nvSpPr>
        <p:spPr>
          <a:xfrm>
            <a:off x="528729" y="2450824"/>
            <a:ext cx="17230541" cy="3076575"/>
          </a:xfrm>
          <a:prstGeom prst="rect">
            <a:avLst/>
          </a:prstGeom>
          <a:noFill/>
          <a:ln>
            <a:noFill/>
          </a:ln>
        </p:spPr>
        <p:txBody>
          <a:bodyPr spcFirstLastPara="1" wrap="square" lIns="0" tIns="0" rIns="0" bIns="0" anchor="t" anchorCtr="0">
            <a:spAutoFit/>
          </a:bodyPr>
          <a:lstStyle/>
          <a:p>
            <a:pPr marL="0" marR="0" lvl="0" indent="0" algn="ctr" rtl="0">
              <a:lnSpc>
                <a:spcPct val="120001"/>
              </a:lnSpc>
              <a:spcBef>
                <a:spcPts val="0"/>
              </a:spcBef>
              <a:spcAft>
                <a:spcPts val="0"/>
              </a:spcAft>
              <a:buNone/>
            </a:pPr>
            <a:r>
              <a:rPr lang="en-US" sz="10099">
                <a:solidFill>
                  <a:srgbClr val="FFFFFF"/>
                </a:solidFill>
                <a:latin typeface="Arial"/>
                <a:ea typeface="Arial"/>
                <a:cs typeface="Arial"/>
                <a:sym typeface="Arial"/>
              </a:rPr>
              <a:t>UN GRAND MERCI </a:t>
            </a:r>
            <a:endParaRPr/>
          </a:p>
          <a:p>
            <a:pPr marL="0" marR="0" lvl="0" indent="0" algn="ctr" rtl="0">
              <a:lnSpc>
                <a:spcPct val="120001"/>
              </a:lnSpc>
              <a:spcBef>
                <a:spcPts val="0"/>
              </a:spcBef>
              <a:spcAft>
                <a:spcPts val="0"/>
              </a:spcAft>
              <a:buNone/>
            </a:pPr>
            <a:r>
              <a:rPr lang="en-US" sz="10099">
                <a:solidFill>
                  <a:srgbClr val="FFFFFF"/>
                </a:solidFill>
                <a:latin typeface="Arial"/>
                <a:ea typeface="Arial"/>
                <a:cs typeface="Arial"/>
                <a:sym typeface="Arial"/>
              </a:rPr>
              <a:t>POUR VOTRE PARTICIPATION</a:t>
            </a:r>
            <a:endParaRPr/>
          </a:p>
        </p:txBody>
      </p:sp>
      <p:sp>
        <p:nvSpPr>
          <p:cNvPr id="640" name="Google Shape;640;p45"/>
          <p:cNvSpPr/>
          <p:nvPr/>
        </p:nvSpPr>
        <p:spPr>
          <a:xfrm>
            <a:off x="14669264" y="1028700"/>
            <a:ext cx="2590036" cy="589953"/>
          </a:xfrm>
          <a:custGeom>
            <a:avLst/>
            <a:gdLst/>
            <a:ahLst/>
            <a:cxnLst/>
            <a:rect l="l" t="t" r="r" b="b"/>
            <a:pathLst>
              <a:path w="2590036" h="589953" extrusionOk="0">
                <a:moveTo>
                  <a:pt x="0" y="0"/>
                </a:moveTo>
                <a:lnTo>
                  <a:pt x="2590036" y="0"/>
                </a:lnTo>
                <a:lnTo>
                  <a:pt x="2590036" y="589953"/>
                </a:lnTo>
                <a:lnTo>
                  <a:pt x="0" y="589953"/>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cxnSp>
        <p:nvCxnSpPr>
          <p:cNvPr id="641" name="Google Shape;641;p45"/>
          <p:cNvCxnSpPr/>
          <p:nvPr/>
        </p:nvCxnSpPr>
        <p:spPr>
          <a:xfrm>
            <a:off x="3885016" y="4000500"/>
            <a:ext cx="10517967" cy="0"/>
          </a:xfrm>
          <a:prstGeom prst="straightConnector1">
            <a:avLst/>
          </a:prstGeom>
          <a:noFill/>
          <a:ln w="295275" cap="rnd" cmpd="sng">
            <a:solidFill>
              <a:srgbClr val="E9006A"/>
            </a:solidFill>
            <a:prstDash val="solid"/>
            <a:round/>
            <a:headEnd type="none" w="sm" len="sm"/>
            <a:tailEnd type="none" w="sm" len="sm"/>
          </a:ln>
        </p:spPr>
      </p:cxnSp>
      <p:pic>
        <p:nvPicPr>
          <p:cNvPr id="642" name="Google Shape;642;p45"/>
          <p:cNvPicPr preferRelativeResize="0"/>
          <p:nvPr/>
        </p:nvPicPr>
        <p:blipFill rotWithShape="1">
          <a:blip r:embed="rId4">
            <a:alphaModFix/>
          </a:blip>
          <a:srcRect/>
          <a:stretch/>
        </p:blipFill>
        <p:spPr>
          <a:xfrm>
            <a:off x="9829328" y="5913757"/>
            <a:ext cx="2981003" cy="2981003"/>
          </a:xfrm>
          <a:prstGeom prst="rect">
            <a:avLst/>
          </a:prstGeom>
          <a:noFill/>
          <a:ln>
            <a:noFill/>
          </a:ln>
        </p:spPr>
      </p:pic>
      <p:sp>
        <p:nvSpPr>
          <p:cNvPr id="643" name="Google Shape;643;p45"/>
          <p:cNvSpPr/>
          <p:nvPr/>
        </p:nvSpPr>
        <p:spPr>
          <a:xfrm rot="5400000" flipH="1">
            <a:off x="8558683" y="7361938"/>
            <a:ext cx="934534" cy="1498251"/>
          </a:xfrm>
          <a:custGeom>
            <a:avLst/>
            <a:gdLst/>
            <a:ahLst/>
            <a:cxnLst/>
            <a:rect l="l" t="t" r="r" b="b"/>
            <a:pathLst>
              <a:path w="934534" h="1498251" extrusionOk="0">
                <a:moveTo>
                  <a:pt x="934535" y="0"/>
                </a:moveTo>
                <a:lnTo>
                  <a:pt x="0" y="0"/>
                </a:lnTo>
                <a:lnTo>
                  <a:pt x="0" y="1498251"/>
                </a:lnTo>
                <a:lnTo>
                  <a:pt x="934535" y="1498251"/>
                </a:lnTo>
                <a:lnTo>
                  <a:pt x="934535"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44" name="Google Shape;644;p45"/>
          <p:cNvSpPr txBox="1"/>
          <p:nvPr/>
        </p:nvSpPr>
        <p:spPr>
          <a:xfrm>
            <a:off x="5726086" y="6095499"/>
            <a:ext cx="3547425" cy="1276106"/>
          </a:xfrm>
          <a:prstGeom prst="rect">
            <a:avLst/>
          </a:prstGeom>
          <a:noFill/>
          <a:ln>
            <a:noFill/>
          </a:ln>
        </p:spPr>
        <p:txBody>
          <a:bodyPr spcFirstLastPara="1" wrap="square" lIns="0" tIns="0" rIns="0" bIns="0" anchor="t" anchorCtr="0">
            <a:spAutoFit/>
          </a:bodyPr>
          <a:lstStyle/>
          <a:p>
            <a:pPr marL="0" marR="0" lvl="0" indent="0" algn="l" rtl="0">
              <a:lnSpc>
                <a:spcPct val="139994"/>
              </a:lnSpc>
              <a:spcBef>
                <a:spcPts val="0"/>
              </a:spcBef>
              <a:spcAft>
                <a:spcPts val="0"/>
              </a:spcAft>
              <a:buNone/>
            </a:pPr>
            <a:r>
              <a:rPr lang="en-US" sz="3708">
                <a:solidFill>
                  <a:srgbClr val="FFFFFF"/>
                </a:solidFill>
                <a:latin typeface="Oswald"/>
                <a:ea typeface="Oswald"/>
                <a:cs typeface="Oswald"/>
                <a:sym typeface="Oswald"/>
              </a:rPr>
              <a:t>Dites nous ce que vous en avez pensé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5"/>
          <p:cNvSpPr/>
          <p:nvPr/>
        </p:nvSpPr>
        <p:spPr>
          <a:xfrm>
            <a:off x="302945" y="1402109"/>
            <a:ext cx="8618674" cy="1164844"/>
          </a:xfrm>
          <a:prstGeom prst="rect">
            <a:avLst/>
          </a:prstGeom>
          <a:solidFill>
            <a:srgbClr val="C29A74">
              <a:alpha val="12549"/>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1" name="Google Shape;121;p5"/>
          <p:cNvSpPr/>
          <p:nvPr/>
        </p:nvSpPr>
        <p:spPr>
          <a:xfrm>
            <a:off x="13247634" y="0"/>
            <a:ext cx="5594458" cy="10287000"/>
          </a:xfrm>
          <a:custGeom>
            <a:avLst/>
            <a:gdLst/>
            <a:ahLst/>
            <a:cxnLst/>
            <a:rect l="l" t="t" r="r" b="b"/>
            <a:pathLst>
              <a:path w="5594458" h="10287000" extrusionOk="0">
                <a:moveTo>
                  <a:pt x="0" y="0"/>
                </a:moveTo>
                <a:lnTo>
                  <a:pt x="5594457" y="0"/>
                </a:lnTo>
                <a:lnTo>
                  <a:pt x="5594457" y="10287000"/>
                </a:lnTo>
                <a:lnTo>
                  <a:pt x="0" y="10287000"/>
                </a:lnTo>
                <a:lnTo>
                  <a:pt x="0" y="0"/>
                </a:lnTo>
                <a:close/>
              </a:path>
            </a:pathLst>
          </a:custGeom>
          <a:blipFill rotWithShape="1">
            <a:blip r:embed="rId3">
              <a:alphaModFix/>
            </a:blip>
            <a:stretch>
              <a:fillRect l="-155274" r="-20533"/>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2" name="Google Shape;122;p5"/>
          <p:cNvSpPr txBox="1"/>
          <p:nvPr/>
        </p:nvSpPr>
        <p:spPr>
          <a:xfrm>
            <a:off x="502970" y="514350"/>
            <a:ext cx="7586478" cy="1019175"/>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6653">
                <a:solidFill>
                  <a:srgbClr val="DE0267"/>
                </a:solidFill>
                <a:latin typeface="Arial"/>
                <a:ea typeface="Arial"/>
                <a:cs typeface="Arial"/>
                <a:sym typeface="Arial"/>
              </a:rPr>
              <a:t>ELLES BOUGENT</a:t>
            </a:r>
            <a:endParaRPr/>
          </a:p>
        </p:txBody>
      </p:sp>
      <p:sp>
        <p:nvSpPr>
          <p:cNvPr id="123" name="Google Shape;123;p5"/>
          <p:cNvSpPr txBox="1"/>
          <p:nvPr/>
        </p:nvSpPr>
        <p:spPr>
          <a:xfrm>
            <a:off x="502970" y="1622580"/>
            <a:ext cx="10761799" cy="752479"/>
          </a:xfrm>
          <a:prstGeom prst="rect">
            <a:avLst/>
          </a:prstGeom>
          <a:noFill/>
          <a:ln>
            <a:noFill/>
          </a:ln>
        </p:spPr>
        <p:txBody>
          <a:bodyPr spcFirstLastPara="1" wrap="square" lIns="0" tIns="0" rIns="0" bIns="0" anchor="t" anchorCtr="0">
            <a:spAutoFit/>
          </a:bodyPr>
          <a:lstStyle/>
          <a:p>
            <a:pPr marL="0" marR="0" lvl="0" indent="0" algn="l" rtl="0">
              <a:lnSpc>
                <a:spcPct val="109020"/>
              </a:lnSpc>
              <a:spcBef>
                <a:spcPts val="0"/>
              </a:spcBef>
              <a:spcAft>
                <a:spcPts val="0"/>
              </a:spcAft>
              <a:buNone/>
            </a:pPr>
            <a:r>
              <a:rPr lang="en-US" sz="2727">
                <a:solidFill>
                  <a:srgbClr val="DE0267"/>
                </a:solidFill>
                <a:latin typeface="Arial"/>
                <a:ea typeface="Arial"/>
                <a:cs typeface="Arial"/>
                <a:sym typeface="Arial"/>
              </a:rPr>
              <a:t>FAIRE DÉCOUVRIR AUX FILLES LES MÉTIERS SCIENTIFIQUES ET TECHNIQUES</a:t>
            </a:r>
            <a:endParaRPr/>
          </a:p>
        </p:txBody>
      </p:sp>
      <p:sp>
        <p:nvSpPr>
          <p:cNvPr id="124" name="Google Shape;124;p5"/>
          <p:cNvSpPr txBox="1"/>
          <p:nvPr/>
        </p:nvSpPr>
        <p:spPr>
          <a:xfrm>
            <a:off x="502970" y="2804683"/>
            <a:ext cx="9096896" cy="1673225"/>
          </a:xfrm>
          <a:prstGeom prst="rect">
            <a:avLst/>
          </a:prstGeom>
          <a:noFill/>
          <a:ln>
            <a:noFill/>
          </a:ln>
        </p:spPr>
        <p:txBody>
          <a:bodyPr spcFirstLastPara="1" wrap="square" lIns="0" tIns="0" rIns="0" bIns="0" anchor="t" anchorCtr="0">
            <a:spAutoFit/>
          </a:bodyPr>
          <a:lstStyle/>
          <a:p>
            <a:pPr marL="539749" marR="0" lvl="1" indent="-269874" algn="just" rtl="0">
              <a:lnSpc>
                <a:spcPct val="181032"/>
              </a:lnSpc>
              <a:spcBef>
                <a:spcPts val="0"/>
              </a:spcBef>
              <a:spcAft>
                <a:spcPts val="0"/>
              </a:spcAft>
              <a:buClr>
                <a:srgbClr val="243350"/>
              </a:buClr>
              <a:buSzPts val="2499"/>
              <a:buFont typeface="Arial"/>
              <a:buChar char="•"/>
            </a:pPr>
            <a:r>
              <a:rPr lang="en-US" sz="2499" b="1" i="0" u="none" strike="noStrike" cap="none">
                <a:solidFill>
                  <a:srgbClr val="243350"/>
                </a:solidFill>
                <a:latin typeface="Oswald"/>
                <a:ea typeface="Oswald"/>
                <a:cs typeface="Oswald"/>
                <a:sym typeface="Oswald"/>
              </a:rPr>
              <a:t>50 000 FILLES SENSIBILISÉES PAR AN </a:t>
            </a:r>
            <a:endParaRPr/>
          </a:p>
          <a:p>
            <a:pPr marL="539749" marR="0" lvl="1" indent="-269874" algn="just" rtl="0">
              <a:lnSpc>
                <a:spcPct val="181032"/>
              </a:lnSpc>
              <a:spcBef>
                <a:spcPts val="0"/>
              </a:spcBef>
              <a:spcAft>
                <a:spcPts val="0"/>
              </a:spcAft>
              <a:buClr>
                <a:srgbClr val="243350"/>
              </a:buClr>
              <a:buSzPts val="2499"/>
              <a:buFont typeface="Arial"/>
              <a:buChar char="•"/>
            </a:pPr>
            <a:r>
              <a:rPr lang="en-US" sz="2499" b="1" i="0" u="none" strike="noStrike" cap="none">
                <a:solidFill>
                  <a:srgbClr val="243350"/>
                </a:solidFill>
                <a:latin typeface="Oswald"/>
                <a:ea typeface="Oswald"/>
                <a:cs typeface="Oswald"/>
                <a:sym typeface="Oswald"/>
              </a:rPr>
              <a:t>20 ANS D’EXISTENCE</a:t>
            </a:r>
            <a:endParaRPr/>
          </a:p>
          <a:p>
            <a:pPr marL="539749" marR="0" lvl="1" indent="-269874" algn="just" rtl="0">
              <a:lnSpc>
                <a:spcPct val="181032"/>
              </a:lnSpc>
              <a:spcBef>
                <a:spcPts val="0"/>
              </a:spcBef>
              <a:spcAft>
                <a:spcPts val="0"/>
              </a:spcAft>
              <a:buClr>
                <a:srgbClr val="243350"/>
              </a:buClr>
              <a:buSzPts val="2499"/>
              <a:buFont typeface="Arial"/>
              <a:buChar char="•"/>
            </a:pPr>
            <a:r>
              <a:rPr lang="en-US" sz="2499" b="1" i="0" u="none" strike="noStrike" cap="none">
                <a:solidFill>
                  <a:srgbClr val="243350"/>
                </a:solidFill>
                <a:latin typeface="Oswald"/>
                <a:ea typeface="Oswald"/>
                <a:cs typeface="Oswald"/>
                <a:sym typeface="Oswald"/>
              </a:rPr>
              <a:t>10 000 MARRAINES BÉNÉVOLES </a:t>
            </a:r>
            <a:endParaRPr/>
          </a:p>
        </p:txBody>
      </p:sp>
      <p:sp>
        <p:nvSpPr>
          <p:cNvPr id="125" name="Google Shape;125;p5"/>
          <p:cNvSpPr txBox="1"/>
          <p:nvPr/>
        </p:nvSpPr>
        <p:spPr>
          <a:xfrm>
            <a:off x="502970" y="4792233"/>
            <a:ext cx="9096896" cy="530225"/>
          </a:xfrm>
          <a:prstGeom prst="rect">
            <a:avLst/>
          </a:prstGeom>
          <a:noFill/>
          <a:ln>
            <a:noFill/>
          </a:ln>
        </p:spPr>
        <p:txBody>
          <a:bodyPr spcFirstLastPara="1" wrap="square" lIns="0" tIns="0" rIns="0" bIns="0" anchor="t" anchorCtr="0">
            <a:spAutoFit/>
          </a:bodyPr>
          <a:lstStyle/>
          <a:p>
            <a:pPr marL="0" marR="0" lvl="0" indent="0" algn="just" rtl="0">
              <a:lnSpc>
                <a:spcPct val="181032"/>
              </a:lnSpc>
              <a:spcBef>
                <a:spcPts val="0"/>
              </a:spcBef>
              <a:spcAft>
                <a:spcPts val="0"/>
              </a:spcAft>
              <a:buNone/>
            </a:pPr>
            <a:r>
              <a:rPr lang="en-US" sz="2499" b="1">
                <a:solidFill>
                  <a:srgbClr val="EA006A"/>
                </a:solidFill>
                <a:latin typeface="Oswald"/>
                <a:ea typeface="Oswald"/>
                <a:cs typeface="Oswald"/>
                <a:sym typeface="Oswald"/>
              </a:rPr>
              <a:t>NOTRE MISSION</a:t>
            </a:r>
            <a:endParaRPr/>
          </a:p>
        </p:txBody>
      </p:sp>
      <p:sp>
        <p:nvSpPr>
          <p:cNvPr id="126" name="Google Shape;126;p5"/>
          <p:cNvSpPr txBox="1"/>
          <p:nvPr/>
        </p:nvSpPr>
        <p:spPr>
          <a:xfrm>
            <a:off x="502970" y="5372648"/>
            <a:ext cx="7586478" cy="1377752"/>
          </a:xfrm>
          <a:prstGeom prst="rect">
            <a:avLst/>
          </a:prstGeom>
          <a:noFill/>
          <a:ln>
            <a:noFill/>
          </a:ln>
        </p:spPr>
        <p:txBody>
          <a:bodyPr spcFirstLastPara="1" wrap="square" lIns="0" tIns="0" rIns="0" bIns="0" anchor="t" anchorCtr="0">
            <a:spAutoFit/>
          </a:bodyPr>
          <a:lstStyle/>
          <a:p>
            <a:pPr marL="539749" marR="0" lvl="1" indent="-269874" algn="just" rtl="0">
              <a:lnSpc>
                <a:spcPct val="148019"/>
              </a:lnSpc>
              <a:spcBef>
                <a:spcPts val="0"/>
              </a:spcBef>
              <a:spcAft>
                <a:spcPts val="0"/>
              </a:spcAft>
              <a:buClr>
                <a:srgbClr val="243350"/>
              </a:buClr>
              <a:buSzPts val="2499"/>
              <a:buFont typeface="Arial"/>
              <a:buChar char="•"/>
            </a:pPr>
            <a:r>
              <a:rPr lang="en-US" sz="2499" b="0" i="0" u="none" strike="noStrike" cap="none">
                <a:solidFill>
                  <a:srgbClr val="243350"/>
                </a:solidFill>
                <a:latin typeface="Oswald"/>
                <a:ea typeface="Oswald"/>
                <a:cs typeface="Oswald"/>
                <a:sym typeface="Oswald"/>
              </a:rPr>
              <a:t>Sensibiliser les filles de tout âge aux métiers scientifiques</a:t>
            </a:r>
            <a:endParaRPr/>
          </a:p>
          <a:p>
            <a:pPr marL="539749" marR="0" lvl="1" indent="-269874" algn="just" rtl="0">
              <a:lnSpc>
                <a:spcPct val="148019"/>
              </a:lnSpc>
              <a:spcBef>
                <a:spcPts val="0"/>
              </a:spcBef>
              <a:spcAft>
                <a:spcPts val="0"/>
              </a:spcAft>
              <a:buClr>
                <a:srgbClr val="243350"/>
              </a:buClr>
              <a:buSzPts val="2499"/>
              <a:buFont typeface="Arial"/>
              <a:buChar char="•"/>
            </a:pPr>
            <a:r>
              <a:rPr lang="en-US" sz="2499" b="0" i="0" u="none" strike="noStrike" cap="none">
                <a:solidFill>
                  <a:srgbClr val="243350"/>
                </a:solidFill>
                <a:latin typeface="Oswald"/>
                <a:ea typeface="Oswald"/>
                <a:cs typeface="Oswald"/>
                <a:sym typeface="Oswald"/>
              </a:rPr>
              <a:t>Déconstruire les stéréotypes de genre </a:t>
            </a:r>
            <a:endParaRPr/>
          </a:p>
          <a:p>
            <a:pPr marL="539749" marR="0" lvl="1" indent="-269874" algn="just" rtl="0">
              <a:lnSpc>
                <a:spcPct val="148019"/>
              </a:lnSpc>
              <a:spcBef>
                <a:spcPts val="0"/>
              </a:spcBef>
              <a:spcAft>
                <a:spcPts val="0"/>
              </a:spcAft>
              <a:buClr>
                <a:srgbClr val="243350"/>
              </a:buClr>
              <a:buSzPts val="2499"/>
              <a:buFont typeface="Arial"/>
              <a:buChar char="•"/>
            </a:pPr>
            <a:r>
              <a:rPr lang="en-US" sz="2499" b="0" i="0" u="none" strike="noStrike" cap="none">
                <a:solidFill>
                  <a:srgbClr val="243350"/>
                </a:solidFill>
                <a:latin typeface="Oswald"/>
                <a:ea typeface="Oswald"/>
                <a:cs typeface="Oswald"/>
                <a:sym typeface="Oswald"/>
              </a:rPr>
              <a:t>Faire face au manque de talents féminins dans l’industrie</a:t>
            </a:r>
            <a:endParaRPr/>
          </a:p>
        </p:txBody>
      </p:sp>
      <p:sp>
        <p:nvSpPr>
          <p:cNvPr id="127" name="Google Shape;127;p5"/>
          <p:cNvSpPr txBox="1"/>
          <p:nvPr/>
        </p:nvSpPr>
        <p:spPr>
          <a:xfrm>
            <a:off x="502970" y="6988525"/>
            <a:ext cx="9096896" cy="530225"/>
          </a:xfrm>
          <a:prstGeom prst="rect">
            <a:avLst/>
          </a:prstGeom>
          <a:noFill/>
          <a:ln>
            <a:noFill/>
          </a:ln>
        </p:spPr>
        <p:txBody>
          <a:bodyPr spcFirstLastPara="1" wrap="square" lIns="0" tIns="0" rIns="0" bIns="0" anchor="t" anchorCtr="0">
            <a:spAutoFit/>
          </a:bodyPr>
          <a:lstStyle/>
          <a:p>
            <a:pPr marL="0" marR="0" lvl="0" indent="0" algn="just" rtl="0">
              <a:lnSpc>
                <a:spcPct val="181032"/>
              </a:lnSpc>
              <a:spcBef>
                <a:spcPts val="0"/>
              </a:spcBef>
              <a:spcAft>
                <a:spcPts val="0"/>
              </a:spcAft>
              <a:buNone/>
            </a:pPr>
            <a:r>
              <a:rPr lang="en-US" sz="2499" b="1">
                <a:solidFill>
                  <a:srgbClr val="EA006A"/>
                </a:solidFill>
                <a:latin typeface="Oswald"/>
                <a:ea typeface="Oswald"/>
                <a:cs typeface="Oswald"/>
                <a:sym typeface="Oswald"/>
              </a:rPr>
              <a:t>NOS ACTIONS</a:t>
            </a:r>
            <a:endParaRPr/>
          </a:p>
        </p:txBody>
      </p:sp>
      <p:sp>
        <p:nvSpPr>
          <p:cNvPr id="128" name="Google Shape;128;p5"/>
          <p:cNvSpPr txBox="1"/>
          <p:nvPr/>
        </p:nvSpPr>
        <p:spPr>
          <a:xfrm>
            <a:off x="502970" y="7566375"/>
            <a:ext cx="12129903" cy="1844411"/>
          </a:xfrm>
          <a:prstGeom prst="rect">
            <a:avLst/>
          </a:prstGeom>
          <a:noFill/>
          <a:ln>
            <a:noFill/>
          </a:ln>
        </p:spPr>
        <p:txBody>
          <a:bodyPr spcFirstLastPara="1" wrap="square" lIns="0" tIns="0" rIns="0" bIns="0" anchor="t" anchorCtr="0">
            <a:spAutoFit/>
          </a:bodyPr>
          <a:lstStyle/>
          <a:p>
            <a:pPr marL="539749" marR="0" lvl="1" indent="-269874" algn="just" rtl="0">
              <a:lnSpc>
                <a:spcPct val="148019"/>
              </a:lnSpc>
              <a:spcBef>
                <a:spcPts val="0"/>
              </a:spcBef>
              <a:spcAft>
                <a:spcPts val="0"/>
              </a:spcAft>
              <a:buClr>
                <a:srgbClr val="243350"/>
              </a:buClr>
              <a:buSzPts val="2499"/>
              <a:buFont typeface="Arial"/>
              <a:buChar char="•"/>
            </a:pPr>
            <a:r>
              <a:rPr lang="en-US" sz="2499" b="0" i="0" u="none" strike="noStrike" cap="none">
                <a:solidFill>
                  <a:srgbClr val="243350"/>
                </a:solidFill>
                <a:latin typeface="Oswald"/>
                <a:ea typeface="Oswald"/>
                <a:cs typeface="Oswald"/>
                <a:sym typeface="Oswald"/>
              </a:rPr>
              <a:t>Intervention en milieu scolaire (+500 interventions par an partout en France ) : </a:t>
            </a:r>
            <a:endParaRPr/>
          </a:p>
          <a:p>
            <a:pPr marL="0" marR="0" lvl="0" indent="0" algn="just" rtl="0">
              <a:lnSpc>
                <a:spcPct val="148019"/>
              </a:lnSpc>
              <a:spcBef>
                <a:spcPts val="0"/>
              </a:spcBef>
              <a:spcAft>
                <a:spcPts val="0"/>
              </a:spcAft>
              <a:buNone/>
            </a:pPr>
            <a:r>
              <a:rPr lang="en-US" sz="2499">
                <a:solidFill>
                  <a:srgbClr val="243350"/>
                </a:solidFill>
                <a:latin typeface="Oswald"/>
                <a:ea typeface="Oswald"/>
                <a:cs typeface="Oswald"/>
                <a:sym typeface="Oswald"/>
              </a:rPr>
              <a:t>       Rencontre entre les femmes ingénieures et les filles pour qu’elles se projetent.</a:t>
            </a:r>
            <a:endParaRPr/>
          </a:p>
          <a:p>
            <a:pPr marL="539749" marR="0" lvl="1" indent="-269874" algn="just" rtl="0">
              <a:lnSpc>
                <a:spcPct val="148019"/>
              </a:lnSpc>
              <a:spcBef>
                <a:spcPts val="0"/>
              </a:spcBef>
              <a:spcAft>
                <a:spcPts val="0"/>
              </a:spcAft>
              <a:buClr>
                <a:srgbClr val="243350"/>
              </a:buClr>
              <a:buSzPts val="2499"/>
              <a:buFont typeface="Arial"/>
              <a:buChar char="•"/>
            </a:pPr>
            <a:r>
              <a:rPr lang="en-US" sz="2499" b="0" i="0" u="none" strike="noStrike" cap="none">
                <a:solidFill>
                  <a:srgbClr val="243350"/>
                </a:solidFill>
                <a:latin typeface="Oswald"/>
                <a:ea typeface="Oswald"/>
                <a:cs typeface="Oswald"/>
                <a:sym typeface="Oswald"/>
              </a:rPr>
              <a:t>Des visites d’entreprises et salons professionnels (350 partenaires) pour qu’elles découvrent les métiers </a:t>
            </a:r>
            <a:endParaRPr/>
          </a:p>
        </p:txBody>
      </p:sp>
      <p:sp>
        <p:nvSpPr>
          <p:cNvPr id="129" name="Google Shape;129;p5"/>
          <p:cNvSpPr/>
          <p:nvPr/>
        </p:nvSpPr>
        <p:spPr>
          <a:xfrm>
            <a:off x="15774649" y="9460903"/>
            <a:ext cx="2078105" cy="463272"/>
          </a:xfrm>
          <a:custGeom>
            <a:avLst/>
            <a:gdLst/>
            <a:ahLst/>
            <a:cxnLst/>
            <a:rect l="l" t="t" r="r" b="b"/>
            <a:pathLst>
              <a:path w="2078105" h="463272" extrusionOk="0">
                <a:moveTo>
                  <a:pt x="0" y="0"/>
                </a:moveTo>
                <a:lnTo>
                  <a:pt x="2078105" y="0"/>
                </a:lnTo>
                <a:lnTo>
                  <a:pt x="2078105" y="463272"/>
                </a:lnTo>
                <a:lnTo>
                  <a:pt x="0" y="4632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133"/>
        <p:cNvGrpSpPr/>
        <p:nvPr/>
      </p:nvGrpSpPr>
      <p:grpSpPr>
        <a:xfrm>
          <a:off x="0" y="0"/>
          <a:ext cx="0" cy="0"/>
          <a:chOff x="0" y="0"/>
          <a:chExt cx="0" cy="0"/>
        </a:xfrm>
      </p:grpSpPr>
      <p:sp>
        <p:nvSpPr>
          <p:cNvPr id="134" name="Google Shape;134;p6"/>
          <p:cNvSpPr/>
          <p:nvPr/>
        </p:nvSpPr>
        <p:spPr>
          <a:xfrm>
            <a:off x="14845783" y="9168951"/>
            <a:ext cx="2590036" cy="589953"/>
          </a:xfrm>
          <a:custGeom>
            <a:avLst/>
            <a:gdLst/>
            <a:ahLst/>
            <a:cxnLst/>
            <a:rect l="l" t="t" r="r" b="b"/>
            <a:pathLst>
              <a:path w="2590036" h="589953" extrusionOk="0">
                <a:moveTo>
                  <a:pt x="0" y="0"/>
                </a:moveTo>
                <a:lnTo>
                  <a:pt x="2590036" y="0"/>
                </a:lnTo>
                <a:lnTo>
                  <a:pt x="2590036" y="589952"/>
                </a:lnTo>
                <a:lnTo>
                  <a:pt x="0" y="58995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135" name="Google Shape;135;p6"/>
          <p:cNvPicPr preferRelativeResize="0"/>
          <p:nvPr/>
        </p:nvPicPr>
        <p:blipFill rotWithShape="1">
          <a:blip r:embed="rId4">
            <a:alphaModFix/>
          </a:blip>
          <a:srcRect/>
          <a:stretch/>
        </p:blipFill>
        <p:spPr>
          <a:xfrm>
            <a:off x="0" y="75423"/>
            <a:ext cx="18288000" cy="10287001"/>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5"/>
                                        </p:tgtEl>
                                        <p:attrNameLst>
                                          <p:attrName>style.visibility</p:attrName>
                                        </p:attrNameLst>
                                      </p:cBhvr>
                                      <p:to>
                                        <p:strVal val="visible"/>
                                      </p:to>
                                    </p:set>
                                    <p:animEffect transition="in" filter="fade">
                                      <p:cBhvr>
                                        <p:cTn id="7" dur="50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139"/>
        <p:cNvGrpSpPr/>
        <p:nvPr/>
      </p:nvGrpSpPr>
      <p:grpSpPr>
        <a:xfrm>
          <a:off x="0" y="0"/>
          <a:ext cx="0" cy="0"/>
          <a:chOff x="0" y="0"/>
          <a:chExt cx="0" cy="0"/>
        </a:xfrm>
      </p:grpSpPr>
      <p:sp>
        <p:nvSpPr>
          <p:cNvPr id="140" name="Google Shape;140;p7"/>
          <p:cNvSpPr txBox="1"/>
          <p:nvPr/>
        </p:nvSpPr>
        <p:spPr>
          <a:xfrm>
            <a:off x="5505867" y="3752328"/>
            <a:ext cx="6897280" cy="1543012"/>
          </a:xfrm>
          <a:prstGeom prst="rect">
            <a:avLst/>
          </a:prstGeom>
          <a:noFill/>
          <a:ln>
            <a:noFill/>
          </a:ln>
        </p:spPr>
        <p:txBody>
          <a:bodyPr spcFirstLastPara="1" wrap="square" lIns="0" tIns="0" rIns="0" bIns="0" anchor="t" anchorCtr="0">
            <a:spAutoFit/>
          </a:bodyPr>
          <a:lstStyle/>
          <a:p>
            <a:pPr marL="0" marR="0" lvl="0" indent="0" algn="just" rtl="0">
              <a:lnSpc>
                <a:spcPct val="120001"/>
              </a:lnSpc>
              <a:spcBef>
                <a:spcPts val="0"/>
              </a:spcBef>
              <a:spcAft>
                <a:spcPts val="0"/>
              </a:spcAft>
              <a:buNone/>
            </a:pPr>
            <a:r>
              <a:rPr lang="en-US" sz="10099" b="1" u="none" strike="noStrike">
                <a:solidFill>
                  <a:srgbClr val="FFFFFF"/>
                </a:solidFill>
                <a:latin typeface="Arial"/>
                <a:ea typeface="Arial"/>
                <a:cs typeface="Arial"/>
                <a:sym typeface="Arial"/>
              </a:rPr>
              <a:t>LE QUIZ</a:t>
            </a:r>
            <a:endParaRPr/>
          </a:p>
        </p:txBody>
      </p:sp>
      <p:grpSp>
        <p:nvGrpSpPr>
          <p:cNvPr id="141" name="Google Shape;141;p7"/>
          <p:cNvGrpSpPr/>
          <p:nvPr/>
        </p:nvGrpSpPr>
        <p:grpSpPr>
          <a:xfrm>
            <a:off x="4740052" y="5295340"/>
            <a:ext cx="9143112" cy="1008684"/>
            <a:chOff x="0" y="0"/>
            <a:chExt cx="8265464" cy="911860"/>
          </a:xfrm>
        </p:grpSpPr>
        <p:sp>
          <p:nvSpPr>
            <p:cNvPr id="142" name="Google Shape;142;p7"/>
            <p:cNvSpPr/>
            <p:nvPr/>
          </p:nvSpPr>
          <p:spPr>
            <a:xfrm>
              <a:off x="0" y="0"/>
              <a:ext cx="8265464" cy="911860"/>
            </a:xfrm>
            <a:custGeom>
              <a:avLst/>
              <a:gdLst/>
              <a:ahLst/>
              <a:cxnLst/>
              <a:rect l="l" t="t" r="r" b="b"/>
              <a:pathLst>
                <a:path w="8265464" h="911860" extrusionOk="0">
                  <a:moveTo>
                    <a:pt x="7809534" y="0"/>
                  </a:moveTo>
                  <a:lnTo>
                    <a:pt x="7254287" y="0"/>
                  </a:lnTo>
                  <a:lnTo>
                    <a:pt x="7254287" y="1270"/>
                  </a:lnTo>
                  <a:lnTo>
                    <a:pt x="911860" y="1270"/>
                  </a:lnTo>
                  <a:lnTo>
                    <a:pt x="911860" y="0"/>
                  </a:lnTo>
                  <a:lnTo>
                    <a:pt x="455930" y="0"/>
                  </a:lnTo>
                  <a:cubicBezTo>
                    <a:pt x="204470" y="0"/>
                    <a:pt x="0" y="204470"/>
                    <a:pt x="0" y="455930"/>
                  </a:cubicBezTo>
                  <a:cubicBezTo>
                    <a:pt x="0" y="707390"/>
                    <a:pt x="204470" y="911860"/>
                    <a:pt x="455930" y="911860"/>
                  </a:cubicBezTo>
                  <a:lnTo>
                    <a:pt x="7809534" y="911860"/>
                  </a:lnTo>
                  <a:cubicBezTo>
                    <a:pt x="8060994" y="911860"/>
                    <a:pt x="8265464" y="708660"/>
                    <a:pt x="8265464" y="457200"/>
                  </a:cubicBezTo>
                  <a:cubicBezTo>
                    <a:pt x="8265464" y="205740"/>
                    <a:pt x="8060994" y="0"/>
                    <a:pt x="7809534" y="0"/>
                  </a:cubicBezTo>
                  <a:close/>
                </a:path>
              </a:pathLst>
            </a:custGeom>
            <a:solidFill>
              <a:srgbClr val="DE136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3" name="Google Shape;143;p7"/>
            <p:cNvSpPr/>
            <p:nvPr/>
          </p:nvSpPr>
          <p:spPr>
            <a:xfrm>
              <a:off x="341630" y="227330"/>
              <a:ext cx="1808480" cy="228600"/>
            </a:xfrm>
            <a:custGeom>
              <a:avLst/>
              <a:gdLst/>
              <a:ahLst/>
              <a:cxnLst/>
              <a:rect l="l" t="t" r="r" b="b"/>
              <a:pathLst>
                <a:path w="1808480" h="228600" extrusionOk="0">
                  <a:moveTo>
                    <a:pt x="1695450" y="0"/>
                  </a:moveTo>
                  <a:lnTo>
                    <a:pt x="114300" y="0"/>
                  </a:lnTo>
                  <a:cubicBezTo>
                    <a:pt x="50800" y="0"/>
                    <a:pt x="0" y="50800"/>
                    <a:pt x="0" y="114300"/>
                  </a:cubicBezTo>
                  <a:cubicBezTo>
                    <a:pt x="0" y="177800"/>
                    <a:pt x="50800" y="228600"/>
                    <a:pt x="114300" y="228600"/>
                  </a:cubicBezTo>
                  <a:lnTo>
                    <a:pt x="570230" y="228600"/>
                  </a:lnTo>
                  <a:lnTo>
                    <a:pt x="570230" y="227330"/>
                  </a:lnTo>
                  <a:lnTo>
                    <a:pt x="1694180" y="227330"/>
                  </a:lnTo>
                  <a:cubicBezTo>
                    <a:pt x="1757680" y="227330"/>
                    <a:pt x="1808480" y="176530"/>
                    <a:pt x="1808480" y="113030"/>
                  </a:cubicBezTo>
                  <a:cubicBezTo>
                    <a:pt x="1808480" y="49530"/>
                    <a:pt x="1757680" y="0"/>
                    <a:pt x="1695450" y="0"/>
                  </a:cubicBezTo>
                  <a:close/>
                </a:path>
              </a:pathLst>
            </a:custGeom>
            <a:solidFill>
              <a:srgbClr val="E9016A"/>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44" name="Google Shape;144;p7"/>
          <p:cNvSpPr txBox="1"/>
          <p:nvPr/>
        </p:nvSpPr>
        <p:spPr>
          <a:xfrm>
            <a:off x="4992868" y="5419309"/>
            <a:ext cx="8637479" cy="816490"/>
          </a:xfrm>
          <a:prstGeom prst="rect">
            <a:avLst/>
          </a:prstGeom>
          <a:noFill/>
          <a:ln>
            <a:noFill/>
          </a:ln>
        </p:spPr>
        <p:txBody>
          <a:bodyPr spcFirstLastPara="1" wrap="square" lIns="0" tIns="0" rIns="0" bIns="0" anchor="t" anchorCtr="0">
            <a:spAutoFit/>
          </a:bodyPr>
          <a:lstStyle/>
          <a:p>
            <a:pPr marL="0" marR="0" lvl="0" indent="0" algn="ctr" rtl="0">
              <a:lnSpc>
                <a:spcPct val="110000"/>
              </a:lnSpc>
              <a:spcBef>
                <a:spcPts val="0"/>
              </a:spcBef>
              <a:spcAft>
                <a:spcPts val="0"/>
              </a:spcAft>
              <a:buNone/>
            </a:pPr>
            <a:r>
              <a:rPr lang="en-US" sz="5790">
                <a:solidFill>
                  <a:srgbClr val="F4F4F4"/>
                </a:solidFill>
                <a:latin typeface="Oswald"/>
                <a:ea typeface="Oswald"/>
                <a:cs typeface="Oswald"/>
                <a:sym typeface="Oswald"/>
              </a:rPr>
              <a:t>Égalité, orientation &amp; mixité</a:t>
            </a:r>
            <a:endParaRPr/>
          </a:p>
        </p:txBody>
      </p:sp>
      <p:sp>
        <p:nvSpPr>
          <p:cNvPr id="145" name="Google Shape;145;p7"/>
          <p:cNvSpPr/>
          <p:nvPr/>
        </p:nvSpPr>
        <p:spPr>
          <a:xfrm>
            <a:off x="15779606" y="8269053"/>
            <a:ext cx="1465406" cy="1465406"/>
          </a:xfrm>
          <a:custGeom>
            <a:avLst/>
            <a:gdLst/>
            <a:ahLst/>
            <a:cxnLst/>
            <a:rect l="l" t="t" r="r" b="b"/>
            <a:pathLst>
              <a:path w="1465406" h="1465406" extrusionOk="0">
                <a:moveTo>
                  <a:pt x="0" y="0"/>
                </a:moveTo>
                <a:lnTo>
                  <a:pt x="1465406" y="0"/>
                </a:lnTo>
                <a:lnTo>
                  <a:pt x="1465406" y="1465407"/>
                </a:lnTo>
                <a:lnTo>
                  <a:pt x="0" y="1465407"/>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6" name="Google Shape;146;p7"/>
          <p:cNvSpPr/>
          <p:nvPr/>
        </p:nvSpPr>
        <p:spPr>
          <a:xfrm>
            <a:off x="14669264" y="1028700"/>
            <a:ext cx="2590036" cy="589953"/>
          </a:xfrm>
          <a:custGeom>
            <a:avLst/>
            <a:gdLst/>
            <a:ahLst/>
            <a:cxnLst/>
            <a:rect l="l" t="t" r="r" b="b"/>
            <a:pathLst>
              <a:path w="2590036" h="589953" extrusionOk="0">
                <a:moveTo>
                  <a:pt x="0" y="0"/>
                </a:moveTo>
                <a:lnTo>
                  <a:pt x="2590036" y="0"/>
                </a:lnTo>
                <a:lnTo>
                  <a:pt x="2590036" y="589953"/>
                </a:lnTo>
                <a:lnTo>
                  <a:pt x="0" y="589953"/>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150"/>
        <p:cNvGrpSpPr/>
        <p:nvPr/>
      </p:nvGrpSpPr>
      <p:grpSpPr>
        <a:xfrm>
          <a:off x="0" y="0"/>
          <a:ext cx="0" cy="0"/>
          <a:chOff x="0" y="0"/>
          <a:chExt cx="0" cy="0"/>
        </a:xfrm>
      </p:grpSpPr>
      <p:sp>
        <p:nvSpPr>
          <p:cNvPr id="151" name="Google Shape;151;p8"/>
          <p:cNvSpPr txBox="1"/>
          <p:nvPr/>
        </p:nvSpPr>
        <p:spPr>
          <a:xfrm>
            <a:off x="1910977" y="2782594"/>
            <a:ext cx="14466045" cy="4098558"/>
          </a:xfrm>
          <a:prstGeom prst="rect">
            <a:avLst/>
          </a:prstGeom>
          <a:noFill/>
          <a:ln>
            <a:noFill/>
          </a:ln>
        </p:spPr>
        <p:txBody>
          <a:bodyPr spcFirstLastPara="1" wrap="square" lIns="0" tIns="0" rIns="0" bIns="0" anchor="t" anchorCtr="0">
            <a:spAutoFit/>
          </a:bodyPr>
          <a:lstStyle/>
          <a:p>
            <a:pPr marL="0" marR="0" lvl="0" indent="0" algn="ctr" rtl="0">
              <a:lnSpc>
                <a:spcPct val="200000"/>
              </a:lnSpc>
              <a:spcBef>
                <a:spcPts val="0"/>
              </a:spcBef>
              <a:spcAft>
                <a:spcPts val="0"/>
              </a:spcAft>
              <a:buNone/>
            </a:pPr>
            <a:r>
              <a:rPr lang="en-US" sz="10400" b="1">
                <a:solidFill>
                  <a:srgbClr val="FFFFFF"/>
                </a:solidFill>
                <a:latin typeface="Arial"/>
                <a:ea typeface="Arial"/>
                <a:cs typeface="Arial"/>
                <a:sym typeface="Arial"/>
              </a:rPr>
              <a:t>Égalité</a:t>
            </a:r>
            <a:endParaRPr/>
          </a:p>
          <a:p>
            <a:pPr marL="0" marR="0" lvl="0" indent="0" algn="ctr" rtl="0">
              <a:lnSpc>
                <a:spcPct val="67000"/>
              </a:lnSpc>
              <a:spcBef>
                <a:spcPts val="0"/>
              </a:spcBef>
              <a:spcAft>
                <a:spcPts val="0"/>
              </a:spcAft>
              <a:buNone/>
            </a:pPr>
            <a:r>
              <a:rPr lang="en-US" sz="10400" b="1">
                <a:solidFill>
                  <a:srgbClr val="FFFFFF"/>
                </a:solidFill>
                <a:latin typeface="Arial"/>
                <a:ea typeface="Arial"/>
                <a:cs typeface="Arial"/>
                <a:sym typeface="Arial"/>
              </a:rPr>
              <a:t> Femmes Hommes</a:t>
            </a:r>
            <a:endParaRPr/>
          </a:p>
        </p:txBody>
      </p:sp>
      <p:grpSp>
        <p:nvGrpSpPr>
          <p:cNvPr id="152" name="Google Shape;152;p8"/>
          <p:cNvGrpSpPr/>
          <p:nvPr/>
        </p:nvGrpSpPr>
        <p:grpSpPr>
          <a:xfrm>
            <a:off x="7027354" y="2419527"/>
            <a:ext cx="4233291" cy="1171180"/>
            <a:chOff x="0" y="0"/>
            <a:chExt cx="3295965" cy="911860"/>
          </a:xfrm>
        </p:grpSpPr>
        <p:sp>
          <p:nvSpPr>
            <p:cNvPr id="153" name="Google Shape;153;p8"/>
            <p:cNvSpPr/>
            <p:nvPr/>
          </p:nvSpPr>
          <p:spPr>
            <a:xfrm>
              <a:off x="0" y="0"/>
              <a:ext cx="3295965" cy="911860"/>
            </a:xfrm>
            <a:custGeom>
              <a:avLst/>
              <a:gdLst/>
              <a:ahLst/>
              <a:cxnLst/>
              <a:rect l="l" t="t" r="r" b="b"/>
              <a:pathLst>
                <a:path w="3295965" h="911860" extrusionOk="0">
                  <a:moveTo>
                    <a:pt x="2840035" y="0"/>
                  </a:moveTo>
                  <a:lnTo>
                    <a:pt x="2542458" y="0"/>
                  </a:lnTo>
                  <a:lnTo>
                    <a:pt x="2542458" y="1270"/>
                  </a:lnTo>
                  <a:lnTo>
                    <a:pt x="911860" y="1270"/>
                  </a:lnTo>
                  <a:lnTo>
                    <a:pt x="911860" y="0"/>
                  </a:lnTo>
                  <a:lnTo>
                    <a:pt x="455930" y="0"/>
                  </a:lnTo>
                  <a:cubicBezTo>
                    <a:pt x="204470" y="0"/>
                    <a:pt x="0" y="204470"/>
                    <a:pt x="0" y="455930"/>
                  </a:cubicBezTo>
                  <a:cubicBezTo>
                    <a:pt x="0" y="707390"/>
                    <a:pt x="204470" y="911860"/>
                    <a:pt x="455930" y="911860"/>
                  </a:cubicBezTo>
                  <a:lnTo>
                    <a:pt x="2840035" y="911860"/>
                  </a:lnTo>
                  <a:cubicBezTo>
                    <a:pt x="3091495" y="911860"/>
                    <a:pt x="3295965" y="708660"/>
                    <a:pt x="3295965" y="457200"/>
                  </a:cubicBezTo>
                  <a:cubicBezTo>
                    <a:pt x="3295965" y="205740"/>
                    <a:pt x="3091495" y="0"/>
                    <a:pt x="2840035" y="0"/>
                  </a:cubicBezTo>
                  <a:close/>
                </a:path>
              </a:pathLst>
            </a:custGeom>
            <a:solidFill>
              <a:srgbClr val="DE136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4" name="Google Shape;154;p8"/>
            <p:cNvSpPr/>
            <p:nvPr/>
          </p:nvSpPr>
          <p:spPr>
            <a:xfrm>
              <a:off x="341630" y="227330"/>
              <a:ext cx="1808480" cy="228600"/>
            </a:xfrm>
            <a:custGeom>
              <a:avLst/>
              <a:gdLst/>
              <a:ahLst/>
              <a:cxnLst/>
              <a:rect l="l" t="t" r="r" b="b"/>
              <a:pathLst>
                <a:path w="1808480" h="228600" extrusionOk="0">
                  <a:moveTo>
                    <a:pt x="1695450" y="0"/>
                  </a:moveTo>
                  <a:lnTo>
                    <a:pt x="114300" y="0"/>
                  </a:lnTo>
                  <a:cubicBezTo>
                    <a:pt x="50800" y="0"/>
                    <a:pt x="0" y="50800"/>
                    <a:pt x="0" y="114300"/>
                  </a:cubicBezTo>
                  <a:cubicBezTo>
                    <a:pt x="0" y="177800"/>
                    <a:pt x="50800" y="228600"/>
                    <a:pt x="114300" y="228600"/>
                  </a:cubicBezTo>
                  <a:lnTo>
                    <a:pt x="570230" y="228600"/>
                  </a:lnTo>
                  <a:lnTo>
                    <a:pt x="570230" y="227330"/>
                  </a:lnTo>
                  <a:lnTo>
                    <a:pt x="1694180" y="227330"/>
                  </a:lnTo>
                  <a:cubicBezTo>
                    <a:pt x="1757680" y="227330"/>
                    <a:pt x="1808480" y="176530"/>
                    <a:pt x="1808480" y="113030"/>
                  </a:cubicBezTo>
                  <a:cubicBezTo>
                    <a:pt x="1808480" y="49530"/>
                    <a:pt x="1757680" y="0"/>
                    <a:pt x="1695450" y="0"/>
                  </a:cubicBezTo>
                  <a:close/>
                </a:path>
              </a:pathLst>
            </a:custGeom>
            <a:solidFill>
              <a:srgbClr val="DE136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55" name="Google Shape;155;p8"/>
          <p:cNvSpPr txBox="1"/>
          <p:nvPr/>
        </p:nvSpPr>
        <p:spPr>
          <a:xfrm>
            <a:off x="7428644" y="2751421"/>
            <a:ext cx="3430711" cy="534334"/>
          </a:xfrm>
          <a:prstGeom prst="rect">
            <a:avLst/>
          </a:prstGeom>
          <a:noFill/>
          <a:ln>
            <a:noFill/>
          </a:ln>
        </p:spPr>
        <p:txBody>
          <a:bodyPr spcFirstLastPara="1" wrap="square" lIns="0" tIns="0" rIns="0" bIns="0" anchor="t" anchorCtr="0">
            <a:spAutoFit/>
          </a:bodyPr>
          <a:lstStyle/>
          <a:p>
            <a:pPr marL="0" marR="0" lvl="0" indent="0" algn="ctr" rtl="0">
              <a:lnSpc>
                <a:spcPct val="110002"/>
              </a:lnSpc>
              <a:spcBef>
                <a:spcPts val="0"/>
              </a:spcBef>
              <a:spcAft>
                <a:spcPts val="0"/>
              </a:spcAft>
              <a:buNone/>
            </a:pPr>
            <a:r>
              <a:rPr lang="en-US" sz="3749" b="1">
                <a:solidFill>
                  <a:srgbClr val="FFFFFF"/>
                </a:solidFill>
                <a:latin typeface="Nunito"/>
                <a:ea typeface="Nunito"/>
                <a:cs typeface="Nunito"/>
                <a:sym typeface="Nunito"/>
              </a:rPr>
              <a:t>MANCHE 1</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141850"/>
        </a:solidFill>
        <a:effectLst/>
      </p:bgPr>
    </p:bg>
    <p:spTree>
      <p:nvGrpSpPr>
        <p:cNvPr id="1" name="Shape 159"/>
        <p:cNvGrpSpPr/>
        <p:nvPr/>
      </p:nvGrpSpPr>
      <p:grpSpPr>
        <a:xfrm>
          <a:off x="0" y="0"/>
          <a:ext cx="0" cy="0"/>
          <a:chOff x="0" y="0"/>
          <a:chExt cx="0" cy="0"/>
        </a:xfrm>
      </p:grpSpPr>
      <p:grpSp>
        <p:nvGrpSpPr>
          <p:cNvPr id="160" name="Google Shape;160;p9"/>
          <p:cNvGrpSpPr/>
          <p:nvPr/>
        </p:nvGrpSpPr>
        <p:grpSpPr>
          <a:xfrm>
            <a:off x="2025680" y="6423322"/>
            <a:ext cx="3249887" cy="1473696"/>
            <a:chOff x="0" y="0"/>
            <a:chExt cx="2479516" cy="1124363"/>
          </a:xfrm>
        </p:grpSpPr>
        <p:sp>
          <p:nvSpPr>
            <p:cNvPr id="161" name="Google Shape;161;p9"/>
            <p:cNvSpPr/>
            <p:nvPr/>
          </p:nvSpPr>
          <p:spPr>
            <a:xfrm>
              <a:off x="31750" y="31750"/>
              <a:ext cx="2416016" cy="1060863"/>
            </a:xfrm>
            <a:custGeom>
              <a:avLst/>
              <a:gdLst/>
              <a:ahLst/>
              <a:cxnLst/>
              <a:rect l="l" t="t" r="r" b="b"/>
              <a:pathLst>
                <a:path w="2416016" h="1060863" extrusionOk="0">
                  <a:moveTo>
                    <a:pt x="2323306" y="1060863"/>
                  </a:moveTo>
                  <a:lnTo>
                    <a:pt x="92710" y="1060863"/>
                  </a:lnTo>
                  <a:cubicBezTo>
                    <a:pt x="41910" y="1060863"/>
                    <a:pt x="0" y="1018953"/>
                    <a:pt x="0" y="968153"/>
                  </a:cubicBezTo>
                  <a:lnTo>
                    <a:pt x="0" y="92710"/>
                  </a:lnTo>
                  <a:cubicBezTo>
                    <a:pt x="0" y="41910"/>
                    <a:pt x="41910" y="0"/>
                    <a:pt x="92710" y="0"/>
                  </a:cubicBezTo>
                  <a:lnTo>
                    <a:pt x="2322036" y="0"/>
                  </a:lnTo>
                  <a:cubicBezTo>
                    <a:pt x="2372836" y="0"/>
                    <a:pt x="2414746" y="41910"/>
                    <a:pt x="2414746" y="92710"/>
                  </a:cubicBezTo>
                  <a:lnTo>
                    <a:pt x="2414746" y="966883"/>
                  </a:lnTo>
                  <a:cubicBezTo>
                    <a:pt x="2416016" y="1018953"/>
                    <a:pt x="2374106" y="1060863"/>
                    <a:pt x="2323306" y="1060863"/>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2" name="Google Shape;162;p9"/>
            <p:cNvSpPr/>
            <p:nvPr/>
          </p:nvSpPr>
          <p:spPr>
            <a:xfrm>
              <a:off x="0" y="0"/>
              <a:ext cx="2479516" cy="1124363"/>
            </a:xfrm>
            <a:custGeom>
              <a:avLst/>
              <a:gdLst/>
              <a:ahLst/>
              <a:cxnLst/>
              <a:rect l="l" t="t" r="r" b="b"/>
              <a:pathLst>
                <a:path w="2479516" h="1124363" extrusionOk="0">
                  <a:moveTo>
                    <a:pt x="2355056" y="59690"/>
                  </a:moveTo>
                  <a:cubicBezTo>
                    <a:pt x="2390616" y="59690"/>
                    <a:pt x="2419826" y="88900"/>
                    <a:pt x="2419826" y="124460"/>
                  </a:cubicBezTo>
                  <a:lnTo>
                    <a:pt x="2419826" y="999903"/>
                  </a:lnTo>
                  <a:cubicBezTo>
                    <a:pt x="2419826" y="1035463"/>
                    <a:pt x="2390616" y="1064673"/>
                    <a:pt x="2355056" y="1064673"/>
                  </a:cubicBezTo>
                  <a:lnTo>
                    <a:pt x="124460" y="1064673"/>
                  </a:lnTo>
                  <a:cubicBezTo>
                    <a:pt x="88900" y="1064673"/>
                    <a:pt x="59690" y="1035463"/>
                    <a:pt x="59690" y="999903"/>
                  </a:cubicBezTo>
                  <a:lnTo>
                    <a:pt x="59690" y="124460"/>
                  </a:lnTo>
                  <a:cubicBezTo>
                    <a:pt x="59690" y="88900"/>
                    <a:pt x="88900" y="59690"/>
                    <a:pt x="124460" y="59690"/>
                  </a:cubicBezTo>
                  <a:lnTo>
                    <a:pt x="2355056" y="59690"/>
                  </a:lnTo>
                  <a:moveTo>
                    <a:pt x="2355056" y="0"/>
                  </a:moveTo>
                  <a:lnTo>
                    <a:pt x="124460" y="0"/>
                  </a:lnTo>
                  <a:cubicBezTo>
                    <a:pt x="55880" y="0"/>
                    <a:pt x="0" y="55880"/>
                    <a:pt x="0" y="124460"/>
                  </a:cubicBezTo>
                  <a:lnTo>
                    <a:pt x="0" y="999903"/>
                  </a:lnTo>
                  <a:cubicBezTo>
                    <a:pt x="0" y="1068483"/>
                    <a:pt x="55880" y="1124363"/>
                    <a:pt x="124460" y="1124363"/>
                  </a:cubicBezTo>
                  <a:lnTo>
                    <a:pt x="2355056" y="1124363"/>
                  </a:lnTo>
                  <a:cubicBezTo>
                    <a:pt x="2423636" y="1124363"/>
                    <a:pt x="2479516" y="1068483"/>
                    <a:pt x="2479516" y="999903"/>
                  </a:cubicBezTo>
                  <a:lnTo>
                    <a:pt x="2479516" y="124460"/>
                  </a:lnTo>
                  <a:cubicBezTo>
                    <a:pt x="2479516" y="55880"/>
                    <a:pt x="2423636" y="0"/>
                    <a:pt x="2355056" y="0"/>
                  </a:cubicBezTo>
                  <a:close/>
                </a:path>
              </a:pathLst>
            </a:custGeom>
            <a:solidFill>
              <a:srgbClr val="DE136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63" name="Google Shape;163;p9"/>
          <p:cNvGrpSpPr/>
          <p:nvPr/>
        </p:nvGrpSpPr>
        <p:grpSpPr>
          <a:xfrm>
            <a:off x="7180428" y="6423322"/>
            <a:ext cx="3249887" cy="1473696"/>
            <a:chOff x="0" y="0"/>
            <a:chExt cx="2479516" cy="1124363"/>
          </a:xfrm>
        </p:grpSpPr>
        <p:sp>
          <p:nvSpPr>
            <p:cNvPr id="164" name="Google Shape;164;p9"/>
            <p:cNvSpPr/>
            <p:nvPr/>
          </p:nvSpPr>
          <p:spPr>
            <a:xfrm>
              <a:off x="31750" y="31750"/>
              <a:ext cx="2416016" cy="1060863"/>
            </a:xfrm>
            <a:custGeom>
              <a:avLst/>
              <a:gdLst/>
              <a:ahLst/>
              <a:cxnLst/>
              <a:rect l="l" t="t" r="r" b="b"/>
              <a:pathLst>
                <a:path w="2416016" h="1060863" extrusionOk="0">
                  <a:moveTo>
                    <a:pt x="2323306" y="1060863"/>
                  </a:moveTo>
                  <a:lnTo>
                    <a:pt x="92710" y="1060863"/>
                  </a:lnTo>
                  <a:cubicBezTo>
                    <a:pt x="41910" y="1060863"/>
                    <a:pt x="0" y="1018953"/>
                    <a:pt x="0" y="968153"/>
                  </a:cubicBezTo>
                  <a:lnTo>
                    <a:pt x="0" y="92710"/>
                  </a:lnTo>
                  <a:cubicBezTo>
                    <a:pt x="0" y="41910"/>
                    <a:pt x="41910" y="0"/>
                    <a:pt x="92710" y="0"/>
                  </a:cubicBezTo>
                  <a:lnTo>
                    <a:pt x="2322036" y="0"/>
                  </a:lnTo>
                  <a:cubicBezTo>
                    <a:pt x="2372836" y="0"/>
                    <a:pt x="2414746" y="41910"/>
                    <a:pt x="2414746" y="92710"/>
                  </a:cubicBezTo>
                  <a:lnTo>
                    <a:pt x="2414746" y="966883"/>
                  </a:lnTo>
                  <a:cubicBezTo>
                    <a:pt x="2416016" y="1018953"/>
                    <a:pt x="2374106" y="1060863"/>
                    <a:pt x="2323306" y="1060863"/>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5" name="Google Shape;165;p9"/>
            <p:cNvSpPr/>
            <p:nvPr/>
          </p:nvSpPr>
          <p:spPr>
            <a:xfrm>
              <a:off x="0" y="0"/>
              <a:ext cx="2479516" cy="1124363"/>
            </a:xfrm>
            <a:custGeom>
              <a:avLst/>
              <a:gdLst/>
              <a:ahLst/>
              <a:cxnLst/>
              <a:rect l="l" t="t" r="r" b="b"/>
              <a:pathLst>
                <a:path w="2479516" h="1124363" extrusionOk="0">
                  <a:moveTo>
                    <a:pt x="2355056" y="59690"/>
                  </a:moveTo>
                  <a:cubicBezTo>
                    <a:pt x="2390616" y="59690"/>
                    <a:pt x="2419826" y="88900"/>
                    <a:pt x="2419826" y="124460"/>
                  </a:cubicBezTo>
                  <a:lnTo>
                    <a:pt x="2419826" y="999903"/>
                  </a:lnTo>
                  <a:cubicBezTo>
                    <a:pt x="2419826" y="1035463"/>
                    <a:pt x="2390616" y="1064673"/>
                    <a:pt x="2355056" y="1064673"/>
                  </a:cubicBezTo>
                  <a:lnTo>
                    <a:pt x="124460" y="1064673"/>
                  </a:lnTo>
                  <a:cubicBezTo>
                    <a:pt x="88900" y="1064673"/>
                    <a:pt x="59690" y="1035463"/>
                    <a:pt x="59690" y="999903"/>
                  </a:cubicBezTo>
                  <a:lnTo>
                    <a:pt x="59690" y="124460"/>
                  </a:lnTo>
                  <a:cubicBezTo>
                    <a:pt x="59690" y="88900"/>
                    <a:pt x="88900" y="59690"/>
                    <a:pt x="124460" y="59690"/>
                  </a:cubicBezTo>
                  <a:lnTo>
                    <a:pt x="2355056" y="59690"/>
                  </a:lnTo>
                  <a:moveTo>
                    <a:pt x="2355056" y="0"/>
                  </a:moveTo>
                  <a:lnTo>
                    <a:pt x="124460" y="0"/>
                  </a:lnTo>
                  <a:cubicBezTo>
                    <a:pt x="55880" y="0"/>
                    <a:pt x="0" y="55880"/>
                    <a:pt x="0" y="124460"/>
                  </a:cubicBezTo>
                  <a:lnTo>
                    <a:pt x="0" y="999903"/>
                  </a:lnTo>
                  <a:cubicBezTo>
                    <a:pt x="0" y="1068483"/>
                    <a:pt x="55880" y="1124363"/>
                    <a:pt x="124460" y="1124363"/>
                  </a:cubicBezTo>
                  <a:lnTo>
                    <a:pt x="2355056" y="1124363"/>
                  </a:lnTo>
                  <a:cubicBezTo>
                    <a:pt x="2423636" y="1124363"/>
                    <a:pt x="2479516" y="1068483"/>
                    <a:pt x="2479516" y="999903"/>
                  </a:cubicBezTo>
                  <a:lnTo>
                    <a:pt x="2479516" y="124460"/>
                  </a:lnTo>
                  <a:cubicBezTo>
                    <a:pt x="2479516" y="55880"/>
                    <a:pt x="2423636" y="0"/>
                    <a:pt x="2355056" y="0"/>
                  </a:cubicBezTo>
                  <a:close/>
                </a:path>
              </a:pathLst>
            </a:custGeom>
            <a:solidFill>
              <a:srgbClr val="DE136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66" name="Google Shape;166;p9"/>
          <p:cNvGrpSpPr/>
          <p:nvPr/>
        </p:nvGrpSpPr>
        <p:grpSpPr>
          <a:xfrm>
            <a:off x="12611850" y="6423322"/>
            <a:ext cx="3249887" cy="1473696"/>
            <a:chOff x="0" y="0"/>
            <a:chExt cx="2479516" cy="1124363"/>
          </a:xfrm>
        </p:grpSpPr>
        <p:sp>
          <p:nvSpPr>
            <p:cNvPr id="167" name="Google Shape;167;p9"/>
            <p:cNvSpPr/>
            <p:nvPr/>
          </p:nvSpPr>
          <p:spPr>
            <a:xfrm>
              <a:off x="31750" y="31750"/>
              <a:ext cx="2416016" cy="1060863"/>
            </a:xfrm>
            <a:custGeom>
              <a:avLst/>
              <a:gdLst/>
              <a:ahLst/>
              <a:cxnLst/>
              <a:rect l="l" t="t" r="r" b="b"/>
              <a:pathLst>
                <a:path w="2416016" h="1060863" extrusionOk="0">
                  <a:moveTo>
                    <a:pt x="2323306" y="1060863"/>
                  </a:moveTo>
                  <a:lnTo>
                    <a:pt x="92710" y="1060863"/>
                  </a:lnTo>
                  <a:cubicBezTo>
                    <a:pt x="41910" y="1060863"/>
                    <a:pt x="0" y="1018953"/>
                    <a:pt x="0" y="968153"/>
                  </a:cubicBezTo>
                  <a:lnTo>
                    <a:pt x="0" y="92710"/>
                  </a:lnTo>
                  <a:cubicBezTo>
                    <a:pt x="0" y="41910"/>
                    <a:pt x="41910" y="0"/>
                    <a:pt x="92710" y="0"/>
                  </a:cubicBezTo>
                  <a:lnTo>
                    <a:pt x="2322036" y="0"/>
                  </a:lnTo>
                  <a:cubicBezTo>
                    <a:pt x="2372836" y="0"/>
                    <a:pt x="2414746" y="41910"/>
                    <a:pt x="2414746" y="92710"/>
                  </a:cubicBezTo>
                  <a:lnTo>
                    <a:pt x="2414746" y="966883"/>
                  </a:lnTo>
                  <a:cubicBezTo>
                    <a:pt x="2416016" y="1018953"/>
                    <a:pt x="2374106" y="1060863"/>
                    <a:pt x="2323306" y="1060863"/>
                  </a:cubicBezTo>
                  <a:close/>
                </a:path>
              </a:pathLst>
            </a:custGeom>
            <a:solidFill>
              <a:srgbClr val="F4F4F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8" name="Google Shape;168;p9"/>
            <p:cNvSpPr/>
            <p:nvPr/>
          </p:nvSpPr>
          <p:spPr>
            <a:xfrm>
              <a:off x="0" y="0"/>
              <a:ext cx="2479516" cy="1124363"/>
            </a:xfrm>
            <a:custGeom>
              <a:avLst/>
              <a:gdLst/>
              <a:ahLst/>
              <a:cxnLst/>
              <a:rect l="l" t="t" r="r" b="b"/>
              <a:pathLst>
                <a:path w="2479516" h="1124363" extrusionOk="0">
                  <a:moveTo>
                    <a:pt x="2355056" y="59690"/>
                  </a:moveTo>
                  <a:cubicBezTo>
                    <a:pt x="2390616" y="59690"/>
                    <a:pt x="2419826" y="88900"/>
                    <a:pt x="2419826" y="124460"/>
                  </a:cubicBezTo>
                  <a:lnTo>
                    <a:pt x="2419826" y="999903"/>
                  </a:lnTo>
                  <a:cubicBezTo>
                    <a:pt x="2419826" y="1035463"/>
                    <a:pt x="2390616" y="1064673"/>
                    <a:pt x="2355056" y="1064673"/>
                  </a:cubicBezTo>
                  <a:lnTo>
                    <a:pt x="124460" y="1064673"/>
                  </a:lnTo>
                  <a:cubicBezTo>
                    <a:pt x="88900" y="1064673"/>
                    <a:pt x="59690" y="1035463"/>
                    <a:pt x="59690" y="999903"/>
                  </a:cubicBezTo>
                  <a:lnTo>
                    <a:pt x="59690" y="124460"/>
                  </a:lnTo>
                  <a:cubicBezTo>
                    <a:pt x="59690" y="88900"/>
                    <a:pt x="88900" y="59690"/>
                    <a:pt x="124460" y="59690"/>
                  </a:cubicBezTo>
                  <a:lnTo>
                    <a:pt x="2355056" y="59690"/>
                  </a:lnTo>
                  <a:moveTo>
                    <a:pt x="2355056" y="0"/>
                  </a:moveTo>
                  <a:lnTo>
                    <a:pt x="124460" y="0"/>
                  </a:lnTo>
                  <a:cubicBezTo>
                    <a:pt x="55880" y="0"/>
                    <a:pt x="0" y="55880"/>
                    <a:pt x="0" y="124460"/>
                  </a:cubicBezTo>
                  <a:lnTo>
                    <a:pt x="0" y="999903"/>
                  </a:lnTo>
                  <a:cubicBezTo>
                    <a:pt x="0" y="1068483"/>
                    <a:pt x="55880" y="1124363"/>
                    <a:pt x="124460" y="1124363"/>
                  </a:cubicBezTo>
                  <a:lnTo>
                    <a:pt x="2355056" y="1124363"/>
                  </a:lnTo>
                  <a:cubicBezTo>
                    <a:pt x="2423636" y="1124363"/>
                    <a:pt x="2479516" y="1068483"/>
                    <a:pt x="2479516" y="999903"/>
                  </a:cubicBezTo>
                  <a:lnTo>
                    <a:pt x="2479516" y="124460"/>
                  </a:lnTo>
                  <a:cubicBezTo>
                    <a:pt x="2479516" y="55880"/>
                    <a:pt x="2423636" y="0"/>
                    <a:pt x="2355056" y="0"/>
                  </a:cubicBezTo>
                  <a:close/>
                </a:path>
              </a:pathLst>
            </a:custGeom>
            <a:solidFill>
              <a:srgbClr val="DE136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69" name="Google Shape;169;p9"/>
          <p:cNvSpPr/>
          <p:nvPr/>
        </p:nvSpPr>
        <p:spPr>
          <a:xfrm>
            <a:off x="2303680" y="6858509"/>
            <a:ext cx="916203" cy="521091"/>
          </a:xfrm>
          <a:custGeom>
            <a:avLst/>
            <a:gdLst/>
            <a:ahLst/>
            <a:cxnLst/>
            <a:rect l="l" t="t" r="r" b="b"/>
            <a:pathLst>
              <a:path w="916203" h="521091" extrusionOk="0">
                <a:moveTo>
                  <a:pt x="0" y="0"/>
                </a:moveTo>
                <a:lnTo>
                  <a:pt x="916203" y="0"/>
                </a:lnTo>
                <a:lnTo>
                  <a:pt x="916203" y="521091"/>
                </a:lnTo>
                <a:lnTo>
                  <a:pt x="0" y="521091"/>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 name="Google Shape;170;p9"/>
          <p:cNvSpPr/>
          <p:nvPr/>
        </p:nvSpPr>
        <p:spPr>
          <a:xfrm>
            <a:off x="7458428" y="6876886"/>
            <a:ext cx="916203" cy="521091"/>
          </a:xfrm>
          <a:custGeom>
            <a:avLst/>
            <a:gdLst/>
            <a:ahLst/>
            <a:cxnLst/>
            <a:rect l="l" t="t" r="r" b="b"/>
            <a:pathLst>
              <a:path w="916203" h="521091" extrusionOk="0">
                <a:moveTo>
                  <a:pt x="0" y="0"/>
                </a:moveTo>
                <a:lnTo>
                  <a:pt x="916203" y="0"/>
                </a:lnTo>
                <a:lnTo>
                  <a:pt x="916203" y="521090"/>
                </a:lnTo>
                <a:lnTo>
                  <a:pt x="0" y="52109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1" name="Google Shape;171;p9"/>
          <p:cNvSpPr/>
          <p:nvPr/>
        </p:nvSpPr>
        <p:spPr>
          <a:xfrm>
            <a:off x="12889850" y="6899625"/>
            <a:ext cx="916203" cy="521091"/>
          </a:xfrm>
          <a:custGeom>
            <a:avLst/>
            <a:gdLst/>
            <a:ahLst/>
            <a:cxnLst/>
            <a:rect l="l" t="t" r="r" b="b"/>
            <a:pathLst>
              <a:path w="916203" h="521091" extrusionOk="0">
                <a:moveTo>
                  <a:pt x="0" y="0"/>
                </a:moveTo>
                <a:lnTo>
                  <a:pt x="916203" y="0"/>
                </a:lnTo>
                <a:lnTo>
                  <a:pt x="916203" y="521091"/>
                </a:lnTo>
                <a:lnTo>
                  <a:pt x="0" y="521091"/>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2" name="Google Shape;172;p9"/>
          <p:cNvSpPr txBox="1"/>
          <p:nvPr/>
        </p:nvSpPr>
        <p:spPr>
          <a:xfrm>
            <a:off x="3500147" y="6827115"/>
            <a:ext cx="2964972" cy="570862"/>
          </a:xfrm>
          <a:prstGeom prst="rect">
            <a:avLst/>
          </a:prstGeom>
          <a:noFill/>
          <a:ln>
            <a:noFill/>
          </a:ln>
        </p:spPr>
        <p:txBody>
          <a:bodyPr spcFirstLastPara="1" wrap="square" lIns="0" tIns="0" rIns="0" bIns="0" anchor="t" anchorCtr="0">
            <a:spAutoFit/>
          </a:bodyPr>
          <a:lstStyle/>
          <a:p>
            <a:pPr marL="0" marR="0" lvl="0" indent="0" algn="l" rtl="0">
              <a:lnSpc>
                <a:spcPct val="150015"/>
              </a:lnSpc>
              <a:spcBef>
                <a:spcPts val="0"/>
              </a:spcBef>
              <a:spcAft>
                <a:spcPts val="0"/>
              </a:spcAft>
              <a:buNone/>
            </a:pPr>
            <a:r>
              <a:rPr lang="en-US" sz="3135" b="1">
                <a:solidFill>
                  <a:srgbClr val="2C1E4D"/>
                </a:solidFill>
                <a:latin typeface="Nunito"/>
                <a:ea typeface="Nunito"/>
                <a:cs typeface="Nunito"/>
                <a:sym typeface="Nunito"/>
              </a:rPr>
              <a:t>1948</a:t>
            </a:r>
            <a:endParaRPr/>
          </a:p>
        </p:txBody>
      </p:sp>
      <p:sp>
        <p:nvSpPr>
          <p:cNvPr id="173" name="Google Shape;173;p9"/>
          <p:cNvSpPr txBox="1"/>
          <p:nvPr/>
        </p:nvSpPr>
        <p:spPr>
          <a:xfrm>
            <a:off x="271511" y="2587486"/>
            <a:ext cx="8940404" cy="525051"/>
          </a:xfrm>
          <a:prstGeom prst="rect">
            <a:avLst/>
          </a:prstGeom>
          <a:noFill/>
          <a:ln>
            <a:noFill/>
          </a:ln>
        </p:spPr>
        <p:txBody>
          <a:bodyPr spcFirstLastPara="1" wrap="square" lIns="0" tIns="0" rIns="0" bIns="0" anchor="t" anchorCtr="0">
            <a:spAutoFit/>
          </a:bodyPr>
          <a:lstStyle/>
          <a:p>
            <a:pPr marL="0" marR="0" lvl="0" indent="0" algn="ctr" rtl="0">
              <a:lnSpc>
                <a:spcPct val="247388"/>
              </a:lnSpc>
              <a:spcBef>
                <a:spcPts val="0"/>
              </a:spcBef>
              <a:spcAft>
                <a:spcPts val="0"/>
              </a:spcAft>
              <a:buNone/>
            </a:pPr>
            <a:endParaRPr sz="1800">
              <a:solidFill>
                <a:schemeClr val="dk1"/>
              </a:solidFill>
              <a:latin typeface="Calibri"/>
              <a:ea typeface="Calibri"/>
              <a:cs typeface="Calibri"/>
              <a:sym typeface="Calibri"/>
            </a:endParaRPr>
          </a:p>
        </p:txBody>
      </p:sp>
      <p:sp>
        <p:nvSpPr>
          <p:cNvPr id="174" name="Google Shape;174;p9"/>
          <p:cNvSpPr txBox="1"/>
          <p:nvPr/>
        </p:nvSpPr>
        <p:spPr>
          <a:xfrm>
            <a:off x="8654895" y="6827115"/>
            <a:ext cx="2964972" cy="570862"/>
          </a:xfrm>
          <a:prstGeom prst="rect">
            <a:avLst/>
          </a:prstGeom>
          <a:noFill/>
          <a:ln>
            <a:noFill/>
          </a:ln>
        </p:spPr>
        <p:txBody>
          <a:bodyPr spcFirstLastPara="1" wrap="square" lIns="0" tIns="0" rIns="0" bIns="0" anchor="t" anchorCtr="0">
            <a:spAutoFit/>
          </a:bodyPr>
          <a:lstStyle/>
          <a:p>
            <a:pPr marL="0" marR="0" lvl="0" indent="0" algn="l" rtl="0">
              <a:lnSpc>
                <a:spcPct val="150015"/>
              </a:lnSpc>
              <a:spcBef>
                <a:spcPts val="0"/>
              </a:spcBef>
              <a:spcAft>
                <a:spcPts val="0"/>
              </a:spcAft>
              <a:buNone/>
            </a:pPr>
            <a:r>
              <a:rPr lang="en-US" sz="3135" b="1">
                <a:solidFill>
                  <a:srgbClr val="2C1E4D"/>
                </a:solidFill>
                <a:latin typeface="Nunito"/>
                <a:ea typeface="Nunito"/>
                <a:cs typeface="Nunito"/>
                <a:sym typeface="Nunito"/>
              </a:rPr>
              <a:t>1960</a:t>
            </a:r>
            <a:endParaRPr/>
          </a:p>
        </p:txBody>
      </p:sp>
      <p:sp>
        <p:nvSpPr>
          <p:cNvPr id="175" name="Google Shape;175;p9"/>
          <p:cNvSpPr txBox="1"/>
          <p:nvPr/>
        </p:nvSpPr>
        <p:spPr>
          <a:xfrm>
            <a:off x="14086317" y="6827115"/>
            <a:ext cx="1482486" cy="570862"/>
          </a:xfrm>
          <a:prstGeom prst="rect">
            <a:avLst/>
          </a:prstGeom>
          <a:noFill/>
          <a:ln>
            <a:noFill/>
          </a:ln>
        </p:spPr>
        <p:txBody>
          <a:bodyPr spcFirstLastPara="1" wrap="square" lIns="0" tIns="0" rIns="0" bIns="0" anchor="t" anchorCtr="0">
            <a:spAutoFit/>
          </a:bodyPr>
          <a:lstStyle/>
          <a:p>
            <a:pPr marL="0" marR="0" lvl="0" indent="0" algn="l" rtl="0">
              <a:lnSpc>
                <a:spcPct val="150015"/>
              </a:lnSpc>
              <a:spcBef>
                <a:spcPts val="0"/>
              </a:spcBef>
              <a:spcAft>
                <a:spcPts val="0"/>
              </a:spcAft>
              <a:buNone/>
            </a:pPr>
            <a:r>
              <a:rPr lang="en-US" sz="3135" b="1">
                <a:solidFill>
                  <a:srgbClr val="2C1E4D"/>
                </a:solidFill>
                <a:latin typeface="Nunito"/>
                <a:ea typeface="Nunito"/>
                <a:cs typeface="Nunito"/>
                <a:sym typeface="Nunito"/>
              </a:rPr>
              <a:t>1975</a:t>
            </a:r>
            <a:endParaRPr/>
          </a:p>
        </p:txBody>
      </p:sp>
      <p:sp>
        <p:nvSpPr>
          <p:cNvPr id="176" name="Google Shape;176;p9"/>
          <p:cNvSpPr txBox="1"/>
          <p:nvPr/>
        </p:nvSpPr>
        <p:spPr>
          <a:xfrm>
            <a:off x="2025680" y="4356256"/>
            <a:ext cx="14023355" cy="122598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4767">
                <a:solidFill>
                  <a:srgbClr val="FFFFFD"/>
                </a:solidFill>
                <a:latin typeface="Nunito"/>
                <a:ea typeface="Nunito"/>
                <a:cs typeface="Nunito"/>
                <a:sym typeface="Nunito"/>
              </a:rPr>
              <a:t>À partir de quelle date la mixité filles-garçons</a:t>
            </a:r>
            <a:endParaRPr/>
          </a:p>
          <a:p>
            <a:pPr marL="0" marR="0" lvl="0" indent="0" algn="ctr" rtl="0">
              <a:lnSpc>
                <a:spcPct val="100000"/>
              </a:lnSpc>
              <a:spcBef>
                <a:spcPts val="0"/>
              </a:spcBef>
              <a:spcAft>
                <a:spcPts val="0"/>
              </a:spcAft>
              <a:buNone/>
            </a:pPr>
            <a:r>
              <a:rPr lang="en-US" sz="4767">
                <a:solidFill>
                  <a:srgbClr val="FFFFFD"/>
                </a:solidFill>
                <a:latin typeface="Nunito"/>
                <a:ea typeface="Nunito"/>
                <a:cs typeface="Nunito"/>
                <a:sym typeface="Nunito"/>
              </a:rPr>
              <a:t> à l'école a-t-elle été instaurée ?</a:t>
            </a:r>
            <a:endParaRPr/>
          </a:p>
        </p:txBody>
      </p:sp>
      <p:sp>
        <p:nvSpPr>
          <p:cNvPr id="177" name="Google Shape;177;p9"/>
          <p:cNvSpPr txBox="1"/>
          <p:nvPr/>
        </p:nvSpPr>
        <p:spPr>
          <a:xfrm>
            <a:off x="6830459" y="2692261"/>
            <a:ext cx="4413796" cy="1035050"/>
          </a:xfrm>
          <a:prstGeom prst="rect">
            <a:avLst/>
          </a:prstGeom>
          <a:noFill/>
          <a:ln>
            <a:noFill/>
          </a:ln>
        </p:spPr>
        <p:txBody>
          <a:bodyPr spcFirstLastPara="1" wrap="square" lIns="0" tIns="0" rIns="0" bIns="0" anchor="t" anchorCtr="0">
            <a:spAutoFit/>
          </a:bodyPr>
          <a:lstStyle/>
          <a:p>
            <a:pPr marL="0" marR="0" lvl="0" indent="0" algn="ctr" rtl="0">
              <a:lnSpc>
                <a:spcPct val="115002"/>
              </a:lnSpc>
              <a:spcBef>
                <a:spcPts val="0"/>
              </a:spcBef>
              <a:spcAft>
                <a:spcPts val="0"/>
              </a:spcAft>
              <a:buNone/>
            </a:pPr>
            <a:r>
              <a:rPr lang="en-US" sz="6999" b="1">
                <a:solidFill>
                  <a:srgbClr val="DE1362"/>
                </a:solidFill>
                <a:latin typeface="Arial"/>
                <a:ea typeface="Arial"/>
                <a:cs typeface="Arial"/>
                <a:sym typeface="Arial"/>
              </a:rPr>
              <a:t>Question 1</a:t>
            </a:r>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2937</Words>
  <Application>Microsoft Macintosh PowerPoint</Application>
  <PresentationFormat>Personnalisé</PresentationFormat>
  <Paragraphs>258</Paragraphs>
  <Slides>45</Slides>
  <Notes>45</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45</vt:i4>
      </vt:variant>
    </vt:vector>
  </HeadingPairs>
  <TitlesOfParts>
    <vt:vector size="51" baseType="lpstr">
      <vt:lpstr>Arial</vt:lpstr>
      <vt:lpstr>Crimson Pro</vt:lpstr>
      <vt:lpstr>Nunito</vt:lpstr>
      <vt:lpstr>Oswald</vt:lpstr>
      <vt:lpstr>Calibri</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Amandine Gianduzzo</cp:lastModifiedBy>
  <cp:revision>1</cp:revision>
  <dcterms:created xsi:type="dcterms:W3CDTF">2006-08-16T00:00:00Z</dcterms:created>
  <dcterms:modified xsi:type="dcterms:W3CDTF">2025-12-02T13:20:26Z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0x010100088251077969C7428866566136DC94BA</vt:lpwstr>
  </property>
</Properties>
</file>